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3"/>
  </p:normalViewPr>
  <p:slideViewPr>
    <p:cSldViewPr snapToGrid="0">
      <p:cViewPr>
        <p:scale>
          <a:sx n="119" d="100"/>
          <a:sy n="119" d="100"/>
        </p:scale>
        <p:origin x="312"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43BE4-E696-4C64-92CE-CA33D42A7FA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C9C6BB-36B1-429B-8F92-B8188E757A82}">
      <dgm:prSet/>
      <dgm:spPr/>
      <dgm:t>
        <a:bodyPr/>
        <a:lstStyle/>
        <a:p>
          <a:r>
            <a:rPr lang="en-US" dirty="0"/>
            <a:t>The healthcare industry is increasingly reliant on digital technology to manage patient data, deliver care, and ensure smooth operations. However, this digital transformation has also made hospitals a prime target for cybercriminals.</a:t>
          </a:r>
        </a:p>
      </dgm:t>
    </dgm:pt>
    <dgm:pt modelId="{D45DE357-9DE5-4E8C-9A3C-2301EF57B068}" type="parTrans" cxnId="{8C3AAF23-5ABA-45DF-AFCC-9AA76D070DCA}">
      <dgm:prSet/>
      <dgm:spPr/>
      <dgm:t>
        <a:bodyPr/>
        <a:lstStyle/>
        <a:p>
          <a:endParaRPr lang="en-US"/>
        </a:p>
      </dgm:t>
    </dgm:pt>
    <dgm:pt modelId="{57394188-6FE1-43A6-BE06-63582B73443D}" type="sibTrans" cxnId="{8C3AAF23-5ABA-45DF-AFCC-9AA76D070DCA}">
      <dgm:prSet/>
      <dgm:spPr/>
      <dgm:t>
        <a:bodyPr/>
        <a:lstStyle/>
        <a:p>
          <a:endParaRPr lang="en-US"/>
        </a:p>
      </dgm:t>
    </dgm:pt>
    <dgm:pt modelId="{E3C5CC77-F05E-48D0-816E-BE5FFE90A7B5}">
      <dgm:prSet/>
      <dgm:spPr/>
      <dgm:t>
        <a:bodyPr/>
        <a:lstStyle/>
        <a:p>
          <a:r>
            <a:rPr lang="en-US"/>
            <a:t>According to a recent report by HIMSS Cybersecurity, healthcare data breaches increased by a staggering 79% in 2023. These attacks can have devastating consequences, compromising patient privacy, disrupting critical operations, and resulting in significant financial losses.</a:t>
          </a:r>
        </a:p>
      </dgm:t>
    </dgm:pt>
    <dgm:pt modelId="{9AB75B7A-AA97-4F03-90F6-6F3ED95F6247}" type="parTrans" cxnId="{D3A9EC76-81D2-474A-92F3-9C333F9F5A50}">
      <dgm:prSet/>
      <dgm:spPr/>
      <dgm:t>
        <a:bodyPr/>
        <a:lstStyle/>
        <a:p>
          <a:endParaRPr lang="en-US"/>
        </a:p>
      </dgm:t>
    </dgm:pt>
    <dgm:pt modelId="{416FD60A-416F-4C79-9F93-BE8052C21DD0}" type="sibTrans" cxnId="{D3A9EC76-81D2-474A-92F3-9C333F9F5A50}">
      <dgm:prSet/>
      <dgm:spPr/>
      <dgm:t>
        <a:bodyPr/>
        <a:lstStyle/>
        <a:p>
          <a:endParaRPr lang="en-US"/>
        </a:p>
      </dgm:t>
    </dgm:pt>
    <dgm:pt modelId="{F97F38F6-4039-4B06-8311-A8D6E4D9AE72}" type="pres">
      <dgm:prSet presAssocID="{98E43BE4-E696-4C64-92CE-CA33D42A7FAB}" presName="root" presStyleCnt="0">
        <dgm:presLayoutVars>
          <dgm:dir/>
          <dgm:resizeHandles val="exact"/>
        </dgm:presLayoutVars>
      </dgm:prSet>
      <dgm:spPr/>
    </dgm:pt>
    <dgm:pt modelId="{DBE3026A-1157-416F-A37F-EAB8BFB59DFD}" type="pres">
      <dgm:prSet presAssocID="{D3C9C6BB-36B1-429B-8F92-B8188E757A82}" presName="compNode" presStyleCnt="0"/>
      <dgm:spPr/>
    </dgm:pt>
    <dgm:pt modelId="{2A6BDE3B-55CE-4F8A-AC48-D587CB1AC6E3}" type="pres">
      <dgm:prSet presAssocID="{D3C9C6BB-36B1-429B-8F92-B8188E757A8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A662F012-9328-48C3-9534-953470C728A4}" type="pres">
      <dgm:prSet presAssocID="{D3C9C6BB-36B1-429B-8F92-B8188E757A82}" presName="spaceRect" presStyleCnt="0"/>
      <dgm:spPr/>
    </dgm:pt>
    <dgm:pt modelId="{B523BF09-37DD-4CE6-9453-A9F1F59CCB73}" type="pres">
      <dgm:prSet presAssocID="{D3C9C6BB-36B1-429B-8F92-B8188E757A82}" presName="textRect" presStyleLbl="revTx" presStyleIdx="0" presStyleCnt="2">
        <dgm:presLayoutVars>
          <dgm:chMax val="1"/>
          <dgm:chPref val="1"/>
        </dgm:presLayoutVars>
      </dgm:prSet>
      <dgm:spPr/>
    </dgm:pt>
    <dgm:pt modelId="{1762156A-6D5F-47F1-9002-7256E152EFFB}" type="pres">
      <dgm:prSet presAssocID="{57394188-6FE1-43A6-BE06-63582B73443D}" presName="sibTrans" presStyleCnt="0"/>
      <dgm:spPr/>
    </dgm:pt>
    <dgm:pt modelId="{394B41CE-4C7D-4625-BFF7-A3D864F77D48}" type="pres">
      <dgm:prSet presAssocID="{E3C5CC77-F05E-48D0-816E-BE5FFE90A7B5}" presName="compNode" presStyleCnt="0"/>
      <dgm:spPr/>
    </dgm:pt>
    <dgm:pt modelId="{1B568A39-27CC-413D-9A56-DA84CB5D9E56}" type="pres">
      <dgm:prSet presAssocID="{E3C5CC77-F05E-48D0-816E-BE5FFE90A7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C2639DA-A4F4-41D8-8A5D-369D61D2A607}" type="pres">
      <dgm:prSet presAssocID="{E3C5CC77-F05E-48D0-816E-BE5FFE90A7B5}" presName="spaceRect" presStyleCnt="0"/>
      <dgm:spPr/>
    </dgm:pt>
    <dgm:pt modelId="{2B0F6109-C97B-421A-B3E1-884C3547F180}" type="pres">
      <dgm:prSet presAssocID="{E3C5CC77-F05E-48D0-816E-BE5FFE90A7B5}" presName="textRect" presStyleLbl="revTx" presStyleIdx="1" presStyleCnt="2">
        <dgm:presLayoutVars>
          <dgm:chMax val="1"/>
          <dgm:chPref val="1"/>
        </dgm:presLayoutVars>
      </dgm:prSet>
      <dgm:spPr/>
    </dgm:pt>
  </dgm:ptLst>
  <dgm:cxnLst>
    <dgm:cxn modelId="{15109516-527D-420E-8411-74E3EAE5D531}" type="presOf" srcId="{98E43BE4-E696-4C64-92CE-CA33D42A7FAB}" destId="{F97F38F6-4039-4B06-8311-A8D6E4D9AE72}" srcOrd="0" destOrd="0" presId="urn:microsoft.com/office/officeart/2018/2/layout/IconLabelList"/>
    <dgm:cxn modelId="{8C3AAF23-5ABA-45DF-AFCC-9AA76D070DCA}" srcId="{98E43BE4-E696-4C64-92CE-CA33D42A7FAB}" destId="{D3C9C6BB-36B1-429B-8F92-B8188E757A82}" srcOrd="0" destOrd="0" parTransId="{D45DE357-9DE5-4E8C-9A3C-2301EF57B068}" sibTransId="{57394188-6FE1-43A6-BE06-63582B73443D}"/>
    <dgm:cxn modelId="{D3A9EC76-81D2-474A-92F3-9C333F9F5A50}" srcId="{98E43BE4-E696-4C64-92CE-CA33D42A7FAB}" destId="{E3C5CC77-F05E-48D0-816E-BE5FFE90A7B5}" srcOrd="1" destOrd="0" parTransId="{9AB75B7A-AA97-4F03-90F6-6F3ED95F6247}" sibTransId="{416FD60A-416F-4C79-9F93-BE8052C21DD0}"/>
    <dgm:cxn modelId="{3B524DD8-2EB5-4525-98A6-5E8C6526EF24}" type="presOf" srcId="{D3C9C6BB-36B1-429B-8F92-B8188E757A82}" destId="{B523BF09-37DD-4CE6-9453-A9F1F59CCB73}" srcOrd="0" destOrd="0" presId="urn:microsoft.com/office/officeart/2018/2/layout/IconLabelList"/>
    <dgm:cxn modelId="{1986EEFF-9142-4BC1-88AD-480D0F6DFDAA}" type="presOf" srcId="{E3C5CC77-F05E-48D0-816E-BE5FFE90A7B5}" destId="{2B0F6109-C97B-421A-B3E1-884C3547F180}" srcOrd="0" destOrd="0" presId="urn:microsoft.com/office/officeart/2018/2/layout/IconLabelList"/>
    <dgm:cxn modelId="{FA388B0B-BC55-4D31-B900-103D896BCCC3}" type="presParOf" srcId="{F97F38F6-4039-4B06-8311-A8D6E4D9AE72}" destId="{DBE3026A-1157-416F-A37F-EAB8BFB59DFD}" srcOrd="0" destOrd="0" presId="urn:microsoft.com/office/officeart/2018/2/layout/IconLabelList"/>
    <dgm:cxn modelId="{C8C9720D-0FB7-4457-BE57-050008977D22}" type="presParOf" srcId="{DBE3026A-1157-416F-A37F-EAB8BFB59DFD}" destId="{2A6BDE3B-55CE-4F8A-AC48-D587CB1AC6E3}" srcOrd="0" destOrd="0" presId="urn:microsoft.com/office/officeart/2018/2/layout/IconLabelList"/>
    <dgm:cxn modelId="{EC19A15E-A0FA-4001-835A-42DEE1741CEC}" type="presParOf" srcId="{DBE3026A-1157-416F-A37F-EAB8BFB59DFD}" destId="{A662F012-9328-48C3-9534-953470C728A4}" srcOrd="1" destOrd="0" presId="urn:microsoft.com/office/officeart/2018/2/layout/IconLabelList"/>
    <dgm:cxn modelId="{E2419E3C-A696-4496-A18E-D7648AD1D757}" type="presParOf" srcId="{DBE3026A-1157-416F-A37F-EAB8BFB59DFD}" destId="{B523BF09-37DD-4CE6-9453-A9F1F59CCB73}" srcOrd="2" destOrd="0" presId="urn:microsoft.com/office/officeart/2018/2/layout/IconLabelList"/>
    <dgm:cxn modelId="{FC843AB6-99D5-45AE-BFA0-CE78EA6221D0}" type="presParOf" srcId="{F97F38F6-4039-4B06-8311-A8D6E4D9AE72}" destId="{1762156A-6D5F-47F1-9002-7256E152EFFB}" srcOrd="1" destOrd="0" presId="urn:microsoft.com/office/officeart/2018/2/layout/IconLabelList"/>
    <dgm:cxn modelId="{F25CAA46-68B4-4F77-8FD7-A1E5CE6802F5}" type="presParOf" srcId="{F97F38F6-4039-4B06-8311-A8D6E4D9AE72}" destId="{394B41CE-4C7D-4625-BFF7-A3D864F77D48}" srcOrd="2" destOrd="0" presId="urn:microsoft.com/office/officeart/2018/2/layout/IconLabelList"/>
    <dgm:cxn modelId="{F72C34D8-F5E3-4059-A0BE-E28DEF75B79E}" type="presParOf" srcId="{394B41CE-4C7D-4625-BFF7-A3D864F77D48}" destId="{1B568A39-27CC-413D-9A56-DA84CB5D9E56}" srcOrd="0" destOrd="0" presId="urn:microsoft.com/office/officeart/2018/2/layout/IconLabelList"/>
    <dgm:cxn modelId="{4163C5AC-A430-439D-95B9-5C9ECBBF31D3}" type="presParOf" srcId="{394B41CE-4C7D-4625-BFF7-A3D864F77D48}" destId="{BC2639DA-A4F4-41D8-8A5D-369D61D2A607}" srcOrd="1" destOrd="0" presId="urn:microsoft.com/office/officeart/2018/2/layout/IconLabelList"/>
    <dgm:cxn modelId="{29641AF4-648C-4EDD-AD9C-96DB67733FB8}" type="presParOf" srcId="{394B41CE-4C7D-4625-BFF7-A3D864F77D48}" destId="{2B0F6109-C97B-421A-B3E1-884C3547F18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01296-CC5D-4273-9D46-E02762EB2E87}"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BB1E2DF-EBD6-4A02-B610-35DBEC21D78E}">
      <dgm:prSet/>
      <dgm:spPr/>
      <dgm:t>
        <a:bodyPr/>
        <a:lstStyle/>
        <a:p>
          <a:r>
            <a:rPr lang="en-US"/>
            <a:t>In September 2021, MedStar Health, a large healthcare system on the East Coast with over 30 hospitals, experienced a major ransomware attack. The attack, attributed to the cybercriminal group Ryuk, encrypted critical data across MedStar's network, disrupting operations at numerous facilities.</a:t>
          </a:r>
        </a:p>
      </dgm:t>
    </dgm:pt>
    <dgm:pt modelId="{9EDAC4B8-1737-4E27-BA96-8A0DE60EE13E}" type="parTrans" cxnId="{0387E589-FCF5-44C9-8DDB-67B9F81AB639}">
      <dgm:prSet/>
      <dgm:spPr/>
      <dgm:t>
        <a:bodyPr/>
        <a:lstStyle/>
        <a:p>
          <a:endParaRPr lang="en-US"/>
        </a:p>
      </dgm:t>
    </dgm:pt>
    <dgm:pt modelId="{8607CDEE-A220-421B-B87C-4D1B6A22D4A6}" type="sibTrans" cxnId="{0387E589-FCF5-44C9-8DDB-67B9F81AB639}">
      <dgm:prSet/>
      <dgm:spPr/>
      <dgm:t>
        <a:bodyPr/>
        <a:lstStyle/>
        <a:p>
          <a:endParaRPr lang="en-US"/>
        </a:p>
      </dgm:t>
    </dgm:pt>
    <dgm:pt modelId="{A3610096-816C-4F51-A6C4-53C60D31A9A3}">
      <dgm:prSet/>
      <dgm:spPr/>
      <dgm:t>
        <a:bodyPr/>
        <a:lstStyle/>
        <a:p>
          <a:r>
            <a:rPr lang="en-US" b="1"/>
            <a:t>Importance of Preparedness: </a:t>
          </a:r>
          <a:r>
            <a:rPr lang="en-US"/>
            <a:t>Even large healthcare systems with significant resources are vulnerable to cyberattacks. Having a comprehensive cybersecurity plan and practicing incident response procedures are crucial for minimizing disruption.</a:t>
          </a:r>
        </a:p>
      </dgm:t>
    </dgm:pt>
    <dgm:pt modelId="{0CAC5DC2-F8CB-4866-859A-1DD9739E9262}" type="parTrans" cxnId="{164B5E2D-1644-4CCA-80A1-C14E7AAE9635}">
      <dgm:prSet/>
      <dgm:spPr/>
      <dgm:t>
        <a:bodyPr/>
        <a:lstStyle/>
        <a:p>
          <a:endParaRPr lang="en-US"/>
        </a:p>
      </dgm:t>
    </dgm:pt>
    <dgm:pt modelId="{117459BE-A073-4700-B29F-883AA33698B8}" type="sibTrans" cxnId="{164B5E2D-1644-4CCA-80A1-C14E7AAE9635}">
      <dgm:prSet/>
      <dgm:spPr/>
      <dgm:t>
        <a:bodyPr/>
        <a:lstStyle/>
        <a:p>
          <a:endParaRPr lang="en-US"/>
        </a:p>
      </dgm:t>
    </dgm:pt>
    <dgm:pt modelId="{74F18E26-06CA-4E9D-AE25-3FED6318D351}">
      <dgm:prSet/>
      <dgm:spPr/>
      <dgm:t>
        <a:bodyPr/>
        <a:lstStyle/>
        <a:p>
          <a:r>
            <a:rPr lang="en-US" b="1"/>
            <a:t>Employee Training: </a:t>
          </a:r>
          <a:r>
            <a:rPr lang="en-US"/>
            <a:t>Social engineering tactics like phishing emails were suspected in the MedStar attack. Regular security awareness training for staff can help employees identify and avoid these threats.</a:t>
          </a:r>
        </a:p>
      </dgm:t>
    </dgm:pt>
    <dgm:pt modelId="{D1E5441D-74B0-4DEA-9734-1B697DA547C1}" type="parTrans" cxnId="{14A47DB8-C03A-4FD8-B0B4-B4DCB22A732E}">
      <dgm:prSet/>
      <dgm:spPr/>
      <dgm:t>
        <a:bodyPr/>
        <a:lstStyle/>
        <a:p>
          <a:endParaRPr lang="en-US"/>
        </a:p>
      </dgm:t>
    </dgm:pt>
    <dgm:pt modelId="{7B1ACADE-E074-4891-9D10-29288A9E6B28}" type="sibTrans" cxnId="{14A47DB8-C03A-4FD8-B0B4-B4DCB22A732E}">
      <dgm:prSet/>
      <dgm:spPr/>
      <dgm:t>
        <a:bodyPr/>
        <a:lstStyle/>
        <a:p>
          <a:endParaRPr lang="en-US"/>
        </a:p>
      </dgm:t>
    </dgm:pt>
    <dgm:pt modelId="{BB923E7A-D2B3-4B27-9D3B-80E7D21B0C07}">
      <dgm:prSet/>
      <dgm:spPr/>
      <dgm:t>
        <a:bodyPr/>
        <a:lstStyle/>
        <a:p>
          <a:r>
            <a:rPr lang="en-US" b="1"/>
            <a:t>Data Backups: </a:t>
          </a:r>
          <a:r>
            <a:rPr lang="en-US"/>
            <a:t>Maintaining secure and regularly updated data backups allows for faster recovery in the event of a ransomware attack.</a:t>
          </a:r>
        </a:p>
      </dgm:t>
    </dgm:pt>
    <dgm:pt modelId="{BEA63AAA-F912-4995-BCF0-C77FAE6DDA3A}" type="parTrans" cxnId="{D2051B54-3C03-42D7-B0F1-FA933C3A5CE5}">
      <dgm:prSet/>
      <dgm:spPr/>
      <dgm:t>
        <a:bodyPr/>
        <a:lstStyle/>
        <a:p>
          <a:endParaRPr lang="en-US"/>
        </a:p>
      </dgm:t>
    </dgm:pt>
    <dgm:pt modelId="{EAEE58D5-E0C5-4FA8-B330-BE459CFDDD18}" type="sibTrans" cxnId="{D2051B54-3C03-42D7-B0F1-FA933C3A5CE5}">
      <dgm:prSet/>
      <dgm:spPr/>
      <dgm:t>
        <a:bodyPr/>
        <a:lstStyle/>
        <a:p>
          <a:endParaRPr lang="en-US"/>
        </a:p>
      </dgm:t>
    </dgm:pt>
    <dgm:pt modelId="{2E7C1ED5-4A3B-4649-8FBB-3FB4D6577877}" type="pres">
      <dgm:prSet presAssocID="{45A01296-CC5D-4273-9D46-E02762EB2E87}" presName="root" presStyleCnt="0">
        <dgm:presLayoutVars>
          <dgm:dir/>
          <dgm:resizeHandles val="exact"/>
        </dgm:presLayoutVars>
      </dgm:prSet>
      <dgm:spPr/>
    </dgm:pt>
    <dgm:pt modelId="{C949F183-970F-4FD2-9313-AA1F3BC396A1}" type="pres">
      <dgm:prSet presAssocID="{45A01296-CC5D-4273-9D46-E02762EB2E87}" presName="container" presStyleCnt="0">
        <dgm:presLayoutVars>
          <dgm:dir/>
          <dgm:resizeHandles val="exact"/>
        </dgm:presLayoutVars>
      </dgm:prSet>
      <dgm:spPr/>
    </dgm:pt>
    <dgm:pt modelId="{74BF98EB-2D96-4D9A-9457-51B574A01B25}" type="pres">
      <dgm:prSet presAssocID="{DBB1E2DF-EBD6-4A02-B610-35DBEC21D78E}" presName="compNode" presStyleCnt="0"/>
      <dgm:spPr/>
    </dgm:pt>
    <dgm:pt modelId="{8F55C223-9746-429D-87D0-33BA7F259018}" type="pres">
      <dgm:prSet presAssocID="{DBB1E2DF-EBD6-4A02-B610-35DBEC21D78E}" presName="iconBgRect" presStyleLbl="bgShp" presStyleIdx="0" presStyleCnt="4"/>
      <dgm:spPr/>
    </dgm:pt>
    <dgm:pt modelId="{B7FC4ADE-6CA1-4E79-8F55-6D933AC90CC4}" type="pres">
      <dgm:prSet presAssocID="{DBB1E2DF-EBD6-4A02-B610-35DBEC21D78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9E2FED3E-3DFF-4889-9676-8852EED23D0F}" type="pres">
      <dgm:prSet presAssocID="{DBB1E2DF-EBD6-4A02-B610-35DBEC21D78E}" presName="spaceRect" presStyleCnt="0"/>
      <dgm:spPr/>
    </dgm:pt>
    <dgm:pt modelId="{FEE36206-CF2C-49B4-93B7-05C58B8C617D}" type="pres">
      <dgm:prSet presAssocID="{DBB1E2DF-EBD6-4A02-B610-35DBEC21D78E}" presName="textRect" presStyleLbl="revTx" presStyleIdx="0" presStyleCnt="4">
        <dgm:presLayoutVars>
          <dgm:chMax val="1"/>
          <dgm:chPref val="1"/>
        </dgm:presLayoutVars>
      </dgm:prSet>
      <dgm:spPr/>
    </dgm:pt>
    <dgm:pt modelId="{7AB28B3A-D6FD-4826-8EBA-5CCADCDE3E7F}" type="pres">
      <dgm:prSet presAssocID="{8607CDEE-A220-421B-B87C-4D1B6A22D4A6}" presName="sibTrans" presStyleLbl="sibTrans2D1" presStyleIdx="0" presStyleCnt="0"/>
      <dgm:spPr/>
    </dgm:pt>
    <dgm:pt modelId="{49DCF435-448E-4FA0-B300-06E8BC2CC268}" type="pres">
      <dgm:prSet presAssocID="{A3610096-816C-4F51-A6C4-53C60D31A9A3}" presName="compNode" presStyleCnt="0"/>
      <dgm:spPr/>
    </dgm:pt>
    <dgm:pt modelId="{7C34CBFE-972B-4820-8282-C95AF3026369}" type="pres">
      <dgm:prSet presAssocID="{A3610096-816C-4F51-A6C4-53C60D31A9A3}" presName="iconBgRect" presStyleLbl="bgShp" presStyleIdx="1" presStyleCnt="4"/>
      <dgm:spPr/>
    </dgm:pt>
    <dgm:pt modelId="{714E71C9-536A-45FA-9F44-89CAA478EAFF}" type="pres">
      <dgm:prSet presAssocID="{A3610096-816C-4F51-A6C4-53C60D31A9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st Aid Kit"/>
        </a:ext>
      </dgm:extLst>
    </dgm:pt>
    <dgm:pt modelId="{7812DB5A-D833-4DF0-BC5E-7E497CF7CD52}" type="pres">
      <dgm:prSet presAssocID="{A3610096-816C-4F51-A6C4-53C60D31A9A3}" presName="spaceRect" presStyleCnt="0"/>
      <dgm:spPr/>
    </dgm:pt>
    <dgm:pt modelId="{98CF855E-4D6A-4403-9076-D5DCFF7806A7}" type="pres">
      <dgm:prSet presAssocID="{A3610096-816C-4F51-A6C4-53C60D31A9A3}" presName="textRect" presStyleLbl="revTx" presStyleIdx="1" presStyleCnt="4">
        <dgm:presLayoutVars>
          <dgm:chMax val="1"/>
          <dgm:chPref val="1"/>
        </dgm:presLayoutVars>
      </dgm:prSet>
      <dgm:spPr/>
    </dgm:pt>
    <dgm:pt modelId="{59CD4436-5DC9-43E6-85C5-872F184A3F93}" type="pres">
      <dgm:prSet presAssocID="{117459BE-A073-4700-B29F-883AA33698B8}" presName="sibTrans" presStyleLbl="sibTrans2D1" presStyleIdx="0" presStyleCnt="0"/>
      <dgm:spPr/>
    </dgm:pt>
    <dgm:pt modelId="{E0C73E92-90F1-48C1-8B48-32A8551FDDEF}" type="pres">
      <dgm:prSet presAssocID="{74F18E26-06CA-4E9D-AE25-3FED6318D351}" presName="compNode" presStyleCnt="0"/>
      <dgm:spPr/>
    </dgm:pt>
    <dgm:pt modelId="{4F54F97C-3D26-4518-8161-D4229DF9C9F7}" type="pres">
      <dgm:prSet presAssocID="{74F18E26-06CA-4E9D-AE25-3FED6318D351}" presName="iconBgRect" presStyleLbl="bgShp" presStyleIdx="2" presStyleCnt="4"/>
      <dgm:spPr/>
    </dgm:pt>
    <dgm:pt modelId="{9968530D-E40B-457C-80FF-029046F22D67}" type="pres">
      <dgm:prSet presAssocID="{74F18E26-06CA-4E9D-AE25-3FED6318D3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B6C0B337-9A63-4F17-9F9C-4B76E1A77AAE}" type="pres">
      <dgm:prSet presAssocID="{74F18E26-06CA-4E9D-AE25-3FED6318D351}" presName="spaceRect" presStyleCnt="0"/>
      <dgm:spPr/>
    </dgm:pt>
    <dgm:pt modelId="{8D863F00-0937-42FD-A4C0-6A63C89958C5}" type="pres">
      <dgm:prSet presAssocID="{74F18E26-06CA-4E9D-AE25-3FED6318D351}" presName="textRect" presStyleLbl="revTx" presStyleIdx="2" presStyleCnt="4">
        <dgm:presLayoutVars>
          <dgm:chMax val="1"/>
          <dgm:chPref val="1"/>
        </dgm:presLayoutVars>
      </dgm:prSet>
      <dgm:spPr/>
    </dgm:pt>
    <dgm:pt modelId="{6B3EF1F6-ACEC-4461-A385-DEE92010023D}" type="pres">
      <dgm:prSet presAssocID="{7B1ACADE-E074-4891-9D10-29288A9E6B28}" presName="sibTrans" presStyleLbl="sibTrans2D1" presStyleIdx="0" presStyleCnt="0"/>
      <dgm:spPr/>
    </dgm:pt>
    <dgm:pt modelId="{5083303D-E3F0-4EEB-932A-6EBD2EF7D2FB}" type="pres">
      <dgm:prSet presAssocID="{BB923E7A-D2B3-4B27-9D3B-80E7D21B0C07}" presName="compNode" presStyleCnt="0"/>
      <dgm:spPr/>
    </dgm:pt>
    <dgm:pt modelId="{FDF0CD40-9997-411E-A951-284BB7E1C6FE}" type="pres">
      <dgm:prSet presAssocID="{BB923E7A-D2B3-4B27-9D3B-80E7D21B0C07}" presName="iconBgRect" presStyleLbl="bgShp" presStyleIdx="3" presStyleCnt="4"/>
      <dgm:spPr/>
    </dgm:pt>
    <dgm:pt modelId="{2B31904C-7BFC-4A0F-9B40-0334B4870121}" type="pres">
      <dgm:prSet presAssocID="{BB923E7A-D2B3-4B27-9D3B-80E7D21B0C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k"/>
        </a:ext>
      </dgm:extLst>
    </dgm:pt>
    <dgm:pt modelId="{887C7AEC-6ED8-4403-A02F-F2831E358608}" type="pres">
      <dgm:prSet presAssocID="{BB923E7A-D2B3-4B27-9D3B-80E7D21B0C07}" presName="spaceRect" presStyleCnt="0"/>
      <dgm:spPr/>
    </dgm:pt>
    <dgm:pt modelId="{91A40A6E-C356-4224-858C-769285FB0CC6}" type="pres">
      <dgm:prSet presAssocID="{BB923E7A-D2B3-4B27-9D3B-80E7D21B0C07}" presName="textRect" presStyleLbl="revTx" presStyleIdx="3" presStyleCnt="4">
        <dgm:presLayoutVars>
          <dgm:chMax val="1"/>
          <dgm:chPref val="1"/>
        </dgm:presLayoutVars>
      </dgm:prSet>
      <dgm:spPr/>
    </dgm:pt>
  </dgm:ptLst>
  <dgm:cxnLst>
    <dgm:cxn modelId="{AA490408-C650-4F3F-AF72-6CBD9D9AB96C}" type="presOf" srcId="{A3610096-816C-4F51-A6C4-53C60D31A9A3}" destId="{98CF855E-4D6A-4403-9076-D5DCFF7806A7}" srcOrd="0" destOrd="0" presId="urn:microsoft.com/office/officeart/2018/2/layout/IconCircleList"/>
    <dgm:cxn modelId="{164B5E2D-1644-4CCA-80A1-C14E7AAE9635}" srcId="{45A01296-CC5D-4273-9D46-E02762EB2E87}" destId="{A3610096-816C-4F51-A6C4-53C60D31A9A3}" srcOrd="1" destOrd="0" parTransId="{0CAC5DC2-F8CB-4866-859A-1DD9739E9262}" sibTransId="{117459BE-A073-4700-B29F-883AA33698B8}"/>
    <dgm:cxn modelId="{D2051B54-3C03-42D7-B0F1-FA933C3A5CE5}" srcId="{45A01296-CC5D-4273-9D46-E02762EB2E87}" destId="{BB923E7A-D2B3-4B27-9D3B-80E7D21B0C07}" srcOrd="3" destOrd="0" parTransId="{BEA63AAA-F912-4995-BCF0-C77FAE6DDA3A}" sibTransId="{EAEE58D5-E0C5-4FA8-B330-BE459CFDDD18}"/>
    <dgm:cxn modelId="{F1F4915A-5153-41BD-8428-0D2B718D1B09}" type="presOf" srcId="{DBB1E2DF-EBD6-4A02-B610-35DBEC21D78E}" destId="{FEE36206-CF2C-49B4-93B7-05C58B8C617D}" srcOrd="0" destOrd="0" presId="urn:microsoft.com/office/officeart/2018/2/layout/IconCircleList"/>
    <dgm:cxn modelId="{468E587B-2240-47CE-B23D-23E8ED7653F8}" type="presOf" srcId="{7B1ACADE-E074-4891-9D10-29288A9E6B28}" destId="{6B3EF1F6-ACEC-4461-A385-DEE92010023D}" srcOrd="0" destOrd="0" presId="urn:microsoft.com/office/officeart/2018/2/layout/IconCircleList"/>
    <dgm:cxn modelId="{1ED8017C-1BCC-40EE-B805-C774C78334A5}" type="presOf" srcId="{74F18E26-06CA-4E9D-AE25-3FED6318D351}" destId="{8D863F00-0937-42FD-A4C0-6A63C89958C5}" srcOrd="0" destOrd="0" presId="urn:microsoft.com/office/officeart/2018/2/layout/IconCircleList"/>
    <dgm:cxn modelId="{0387E589-FCF5-44C9-8DDB-67B9F81AB639}" srcId="{45A01296-CC5D-4273-9D46-E02762EB2E87}" destId="{DBB1E2DF-EBD6-4A02-B610-35DBEC21D78E}" srcOrd="0" destOrd="0" parTransId="{9EDAC4B8-1737-4E27-BA96-8A0DE60EE13E}" sibTransId="{8607CDEE-A220-421B-B87C-4D1B6A22D4A6}"/>
    <dgm:cxn modelId="{5D69158C-3BA3-41AD-80CA-0A8E2D410365}" type="presOf" srcId="{45A01296-CC5D-4273-9D46-E02762EB2E87}" destId="{2E7C1ED5-4A3B-4649-8FBB-3FB4D6577877}" srcOrd="0" destOrd="0" presId="urn:microsoft.com/office/officeart/2018/2/layout/IconCircleList"/>
    <dgm:cxn modelId="{5E6ACCA3-4C0B-4BBC-BC8C-4D819459EDBE}" type="presOf" srcId="{117459BE-A073-4700-B29F-883AA33698B8}" destId="{59CD4436-5DC9-43E6-85C5-872F184A3F93}" srcOrd="0" destOrd="0" presId="urn:microsoft.com/office/officeart/2018/2/layout/IconCircleList"/>
    <dgm:cxn modelId="{14A47DB8-C03A-4FD8-B0B4-B4DCB22A732E}" srcId="{45A01296-CC5D-4273-9D46-E02762EB2E87}" destId="{74F18E26-06CA-4E9D-AE25-3FED6318D351}" srcOrd="2" destOrd="0" parTransId="{D1E5441D-74B0-4DEA-9734-1B697DA547C1}" sibTransId="{7B1ACADE-E074-4891-9D10-29288A9E6B28}"/>
    <dgm:cxn modelId="{F6A85DDA-B710-4279-A760-C186D2352FF8}" type="presOf" srcId="{8607CDEE-A220-421B-B87C-4D1B6A22D4A6}" destId="{7AB28B3A-D6FD-4826-8EBA-5CCADCDE3E7F}" srcOrd="0" destOrd="0" presId="urn:microsoft.com/office/officeart/2018/2/layout/IconCircleList"/>
    <dgm:cxn modelId="{A5C6A2FC-C547-4EE1-9517-3D9ED06985C6}" type="presOf" srcId="{BB923E7A-D2B3-4B27-9D3B-80E7D21B0C07}" destId="{91A40A6E-C356-4224-858C-769285FB0CC6}" srcOrd="0" destOrd="0" presId="urn:microsoft.com/office/officeart/2018/2/layout/IconCircleList"/>
    <dgm:cxn modelId="{8E1CB8B7-CB89-4B67-A5A6-5D8FC257E3C9}" type="presParOf" srcId="{2E7C1ED5-4A3B-4649-8FBB-3FB4D6577877}" destId="{C949F183-970F-4FD2-9313-AA1F3BC396A1}" srcOrd="0" destOrd="0" presId="urn:microsoft.com/office/officeart/2018/2/layout/IconCircleList"/>
    <dgm:cxn modelId="{2E2D38C9-8A87-4499-8FA6-2D0BBA97468A}" type="presParOf" srcId="{C949F183-970F-4FD2-9313-AA1F3BC396A1}" destId="{74BF98EB-2D96-4D9A-9457-51B574A01B25}" srcOrd="0" destOrd="0" presId="urn:microsoft.com/office/officeart/2018/2/layout/IconCircleList"/>
    <dgm:cxn modelId="{D6EFA125-A31D-41E1-99AD-4D33F4B3A1BC}" type="presParOf" srcId="{74BF98EB-2D96-4D9A-9457-51B574A01B25}" destId="{8F55C223-9746-429D-87D0-33BA7F259018}" srcOrd="0" destOrd="0" presId="urn:microsoft.com/office/officeart/2018/2/layout/IconCircleList"/>
    <dgm:cxn modelId="{32CD75C0-3D53-4E7A-BF5E-FCCFC69426BC}" type="presParOf" srcId="{74BF98EB-2D96-4D9A-9457-51B574A01B25}" destId="{B7FC4ADE-6CA1-4E79-8F55-6D933AC90CC4}" srcOrd="1" destOrd="0" presId="urn:microsoft.com/office/officeart/2018/2/layout/IconCircleList"/>
    <dgm:cxn modelId="{4E26B6DF-6BC2-48CC-A1CA-38904EADB891}" type="presParOf" srcId="{74BF98EB-2D96-4D9A-9457-51B574A01B25}" destId="{9E2FED3E-3DFF-4889-9676-8852EED23D0F}" srcOrd="2" destOrd="0" presId="urn:microsoft.com/office/officeart/2018/2/layout/IconCircleList"/>
    <dgm:cxn modelId="{676637A2-B3A0-490B-961D-BC04911FAD7A}" type="presParOf" srcId="{74BF98EB-2D96-4D9A-9457-51B574A01B25}" destId="{FEE36206-CF2C-49B4-93B7-05C58B8C617D}" srcOrd="3" destOrd="0" presId="urn:microsoft.com/office/officeart/2018/2/layout/IconCircleList"/>
    <dgm:cxn modelId="{9382CF2D-F8B5-446B-BD8A-7F9411A44266}" type="presParOf" srcId="{C949F183-970F-4FD2-9313-AA1F3BC396A1}" destId="{7AB28B3A-D6FD-4826-8EBA-5CCADCDE3E7F}" srcOrd="1" destOrd="0" presId="urn:microsoft.com/office/officeart/2018/2/layout/IconCircleList"/>
    <dgm:cxn modelId="{B8E157A4-B07C-4C78-91F5-970D7355F957}" type="presParOf" srcId="{C949F183-970F-4FD2-9313-AA1F3BC396A1}" destId="{49DCF435-448E-4FA0-B300-06E8BC2CC268}" srcOrd="2" destOrd="0" presId="urn:microsoft.com/office/officeart/2018/2/layout/IconCircleList"/>
    <dgm:cxn modelId="{014F6014-24D3-4D04-85D2-A3C404A85B9D}" type="presParOf" srcId="{49DCF435-448E-4FA0-B300-06E8BC2CC268}" destId="{7C34CBFE-972B-4820-8282-C95AF3026369}" srcOrd="0" destOrd="0" presId="urn:microsoft.com/office/officeart/2018/2/layout/IconCircleList"/>
    <dgm:cxn modelId="{493A7CB5-D452-4415-87F6-D1D1F37B94A5}" type="presParOf" srcId="{49DCF435-448E-4FA0-B300-06E8BC2CC268}" destId="{714E71C9-536A-45FA-9F44-89CAA478EAFF}" srcOrd="1" destOrd="0" presId="urn:microsoft.com/office/officeart/2018/2/layout/IconCircleList"/>
    <dgm:cxn modelId="{001465AD-208E-4D29-AEFB-8A021068B4A2}" type="presParOf" srcId="{49DCF435-448E-4FA0-B300-06E8BC2CC268}" destId="{7812DB5A-D833-4DF0-BC5E-7E497CF7CD52}" srcOrd="2" destOrd="0" presId="urn:microsoft.com/office/officeart/2018/2/layout/IconCircleList"/>
    <dgm:cxn modelId="{47DEB131-0D69-4F2E-9410-89F948AEF8D7}" type="presParOf" srcId="{49DCF435-448E-4FA0-B300-06E8BC2CC268}" destId="{98CF855E-4D6A-4403-9076-D5DCFF7806A7}" srcOrd="3" destOrd="0" presId="urn:microsoft.com/office/officeart/2018/2/layout/IconCircleList"/>
    <dgm:cxn modelId="{1FDB0982-ACE0-405E-B796-8340B6284D47}" type="presParOf" srcId="{C949F183-970F-4FD2-9313-AA1F3BC396A1}" destId="{59CD4436-5DC9-43E6-85C5-872F184A3F93}" srcOrd="3" destOrd="0" presId="urn:microsoft.com/office/officeart/2018/2/layout/IconCircleList"/>
    <dgm:cxn modelId="{E2754ACB-6556-45AF-985B-FCA2524708A7}" type="presParOf" srcId="{C949F183-970F-4FD2-9313-AA1F3BC396A1}" destId="{E0C73E92-90F1-48C1-8B48-32A8551FDDEF}" srcOrd="4" destOrd="0" presId="urn:microsoft.com/office/officeart/2018/2/layout/IconCircleList"/>
    <dgm:cxn modelId="{2BD3E45E-30DB-4BE5-98CD-07D23C4E0173}" type="presParOf" srcId="{E0C73E92-90F1-48C1-8B48-32A8551FDDEF}" destId="{4F54F97C-3D26-4518-8161-D4229DF9C9F7}" srcOrd="0" destOrd="0" presId="urn:microsoft.com/office/officeart/2018/2/layout/IconCircleList"/>
    <dgm:cxn modelId="{6D87665D-8248-4365-B504-7E46A06777D5}" type="presParOf" srcId="{E0C73E92-90F1-48C1-8B48-32A8551FDDEF}" destId="{9968530D-E40B-457C-80FF-029046F22D67}" srcOrd="1" destOrd="0" presId="urn:microsoft.com/office/officeart/2018/2/layout/IconCircleList"/>
    <dgm:cxn modelId="{E943AFDB-E08E-4C31-8EB1-9D7AC06B8F43}" type="presParOf" srcId="{E0C73E92-90F1-48C1-8B48-32A8551FDDEF}" destId="{B6C0B337-9A63-4F17-9F9C-4B76E1A77AAE}" srcOrd="2" destOrd="0" presId="urn:microsoft.com/office/officeart/2018/2/layout/IconCircleList"/>
    <dgm:cxn modelId="{33C93165-1D3C-4ABD-B287-A25DFAE2B964}" type="presParOf" srcId="{E0C73E92-90F1-48C1-8B48-32A8551FDDEF}" destId="{8D863F00-0937-42FD-A4C0-6A63C89958C5}" srcOrd="3" destOrd="0" presId="urn:microsoft.com/office/officeart/2018/2/layout/IconCircleList"/>
    <dgm:cxn modelId="{57890368-43B7-4D8E-B64F-932915CA88BD}" type="presParOf" srcId="{C949F183-970F-4FD2-9313-AA1F3BC396A1}" destId="{6B3EF1F6-ACEC-4461-A385-DEE92010023D}" srcOrd="5" destOrd="0" presId="urn:microsoft.com/office/officeart/2018/2/layout/IconCircleList"/>
    <dgm:cxn modelId="{185512CC-EFBA-4C83-9761-41A71D9D2A5E}" type="presParOf" srcId="{C949F183-970F-4FD2-9313-AA1F3BC396A1}" destId="{5083303D-E3F0-4EEB-932A-6EBD2EF7D2FB}" srcOrd="6" destOrd="0" presId="urn:microsoft.com/office/officeart/2018/2/layout/IconCircleList"/>
    <dgm:cxn modelId="{5C453CB2-A1E3-4CDC-A829-E8A3CC9AD061}" type="presParOf" srcId="{5083303D-E3F0-4EEB-932A-6EBD2EF7D2FB}" destId="{FDF0CD40-9997-411E-A951-284BB7E1C6FE}" srcOrd="0" destOrd="0" presId="urn:microsoft.com/office/officeart/2018/2/layout/IconCircleList"/>
    <dgm:cxn modelId="{66993899-8678-4567-8F50-3B869F6F8DF1}" type="presParOf" srcId="{5083303D-E3F0-4EEB-932A-6EBD2EF7D2FB}" destId="{2B31904C-7BFC-4A0F-9B40-0334B4870121}" srcOrd="1" destOrd="0" presId="urn:microsoft.com/office/officeart/2018/2/layout/IconCircleList"/>
    <dgm:cxn modelId="{39C02B44-EEC8-440E-8CAC-CAC987BDA54A}" type="presParOf" srcId="{5083303D-E3F0-4EEB-932A-6EBD2EF7D2FB}" destId="{887C7AEC-6ED8-4403-A02F-F2831E358608}" srcOrd="2" destOrd="0" presId="urn:microsoft.com/office/officeart/2018/2/layout/IconCircleList"/>
    <dgm:cxn modelId="{F9D9A2F6-F01F-4C38-997E-BD26C4C1FCFE}" type="presParOf" srcId="{5083303D-E3F0-4EEB-932A-6EBD2EF7D2FB}" destId="{91A40A6E-C356-4224-858C-769285FB0CC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2DC19-EBEE-4837-A323-7AB5324708F6}"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65D13CD9-62B5-49C6-A3D4-CAD6D9CC9C42}">
      <dgm:prSet/>
      <dgm:spPr/>
      <dgm:t>
        <a:bodyPr/>
        <a:lstStyle/>
        <a:p>
          <a:r>
            <a:rPr lang="en-US" b="1"/>
            <a:t>Train Staff: </a:t>
          </a:r>
          <a:r>
            <a:rPr lang="en-US"/>
            <a:t>Empower staff to identify suspicious activity through security awareness training.</a:t>
          </a:r>
        </a:p>
      </dgm:t>
    </dgm:pt>
    <dgm:pt modelId="{A86413A0-E220-4A45-9BCF-27794EDB6FD5}" type="parTrans" cxnId="{4A33C152-BE02-4BB4-99EA-90B06BDD142B}">
      <dgm:prSet/>
      <dgm:spPr/>
      <dgm:t>
        <a:bodyPr/>
        <a:lstStyle/>
        <a:p>
          <a:endParaRPr lang="en-US"/>
        </a:p>
      </dgm:t>
    </dgm:pt>
    <dgm:pt modelId="{7922C961-536F-4346-B7B1-6B41EACC7ADE}" type="sibTrans" cxnId="{4A33C152-BE02-4BB4-99EA-90B06BDD142B}">
      <dgm:prSet phldrT="01" phldr="0"/>
      <dgm:spPr/>
      <dgm:t>
        <a:bodyPr/>
        <a:lstStyle/>
        <a:p>
          <a:r>
            <a:rPr lang="en-US"/>
            <a:t>01</a:t>
          </a:r>
        </a:p>
      </dgm:t>
    </dgm:pt>
    <dgm:pt modelId="{AFBE4C3F-5CE0-4F90-9B44-9B027F8ABE96}">
      <dgm:prSet/>
      <dgm:spPr/>
      <dgm:t>
        <a:bodyPr/>
        <a:lstStyle/>
        <a:p>
          <a:r>
            <a:rPr lang="en-US" b="1"/>
            <a:t>Restrict Access:</a:t>
          </a:r>
          <a:r>
            <a:rPr lang="en-US"/>
            <a:t> Limit access to sensitive data with strong authentication and least privilege policies.</a:t>
          </a:r>
        </a:p>
      </dgm:t>
    </dgm:pt>
    <dgm:pt modelId="{0BB2E7B1-F49A-4ADD-91B5-543FD9F96C53}" type="parTrans" cxnId="{47EA2F2A-596D-4CE4-B755-4464704CDFE4}">
      <dgm:prSet/>
      <dgm:spPr/>
      <dgm:t>
        <a:bodyPr/>
        <a:lstStyle/>
        <a:p>
          <a:endParaRPr lang="en-US"/>
        </a:p>
      </dgm:t>
    </dgm:pt>
    <dgm:pt modelId="{19DAE972-4A96-4E99-B03E-BBC608884457}" type="sibTrans" cxnId="{47EA2F2A-596D-4CE4-B755-4464704CDFE4}">
      <dgm:prSet phldrT="02" phldr="0"/>
      <dgm:spPr/>
      <dgm:t>
        <a:bodyPr/>
        <a:lstStyle/>
        <a:p>
          <a:r>
            <a:rPr lang="en-US"/>
            <a:t>02</a:t>
          </a:r>
        </a:p>
      </dgm:t>
    </dgm:pt>
    <dgm:pt modelId="{DA37DF54-7B74-48E6-9601-03E4A47F1533}">
      <dgm:prSet/>
      <dgm:spPr/>
      <dgm:t>
        <a:bodyPr/>
        <a:lstStyle/>
        <a:p>
          <a:r>
            <a:rPr lang="en-US" b="1"/>
            <a:t>Encrypt Data:</a:t>
          </a:r>
          <a:r>
            <a:rPr lang="en-US"/>
            <a:t> Scramble patient information at rest and in transit with encryption.</a:t>
          </a:r>
        </a:p>
      </dgm:t>
    </dgm:pt>
    <dgm:pt modelId="{C863D859-5C41-48DA-97F8-78F510C614C2}" type="parTrans" cxnId="{CA460761-00D1-4AF5-8AC8-CAC4C53FA4B5}">
      <dgm:prSet/>
      <dgm:spPr/>
      <dgm:t>
        <a:bodyPr/>
        <a:lstStyle/>
        <a:p>
          <a:endParaRPr lang="en-US"/>
        </a:p>
      </dgm:t>
    </dgm:pt>
    <dgm:pt modelId="{5357F5DE-EF14-47BA-A5E3-F09E342FD4FC}" type="sibTrans" cxnId="{CA460761-00D1-4AF5-8AC8-CAC4C53FA4B5}">
      <dgm:prSet phldrT="03" phldr="0"/>
      <dgm:spPr/>
      <dgm:t>
        <a:bodyPr/>
        <a:lstStyle/>
        <a:p>
          <a:r>
            <a:rPr lang="en-US"/>
            <a:t>03</a:t>
          </a:r>
        </a:p>
      </dgm:t>
    </dgm:pt>
    <dgm:pt modelId="{A404D009-ADAB-4211-8DBE-DE44E8C0AB6E}">
      <dgm:prSet/>
      <dgm:spPr/>
      <dgm:t>
        <a:bodyPr/>
        <a:lstStyle/>
        <a:p>
          <a:r>
            <a:rPr lang="en-US" b="1"/>
            <a:t>Regular Audits: </a:t>
          </a:r>
          <a:r>
            <a:rPr lang="en-US"/>
            <a:t>Identify security weaknesses proactively through regular audits and penetration testing.</a:t>
          </a:r>
        </a:p>
      </dgm:t>
    </dgm:pt>
    <dgm:pt modelId="{173476D4-FAD2-4115-AC85-B2CD14247B02}" type="parTrans" cxnId="{BD3E64C3-EBF0-4F85-85E2-71A48292A0E1}">
      <dgm:prSet/>
      <dgm:spPr/>
      <dgm:t>
        <a:bodyPr/>
        <a:lstStyle/>
        <a:p>
          <a:endParaRPr lang="en-US"/>
        </a:p>
      </dgm:t>
    </dgm:pt>
    <dgm:pt modelId="{50BA211F-20D7-47D3-B976-0CD583D321F4}" type="sibTrans" cxnId="{BD3E64C3-EBF0-4F85-85E2-71A48292A0E1}">
      <dgm:prSet phldrT="04" phldr="0"/>
      <dgm:spPr/>
      <dgm:t>
        <a:bodyPr/>
        <a:lstStyle/>
        <a:p>
          <a:r>
            <a:rPr lang="en-US"/>
            <a:t>04</a:t>
          </a:r>
        </a:p>
      </dgm:t>
    </dgm:pt>
    <dgm:pt modelId="{847987B9-1C51-6147-8E5E-3C904CCA9E2B}" type="pres">
      <dgm:prSet presAssocID="{BA22DC19-EBEE-4837-A323-7AB5324708F6}" presName="Name0" presStyleCnt="0">
        <dgm:presLayoutVars>
          <dgm:animLvl val="lvl"/>
          <dgm:resizeHandles val="exact"/>
        </dgm:presLayoutVars>
      </dgm:prSet>
      <dgm:spPr/>
    </dgm:pt>
    <dgm:pt modelId="{9A280D2F-2813-564F-81D7-2366005DF201}" type="pres">
      <dgm:prSet presAssocID="{65D13CD9-62B5-49C6-A3D4-CAD6D9CC9C42}" presName="compositeNode" presStyleCnt="0">
        <dgm:presLayoutVars>
          <dgm:bulletEnabled val="1"/>
        </dgm:presLayoutVars>
      </dgm:prSet>
      <dgm:spPr/>
    </dgm:pt>
    <dgm:pt modelId="{EEF2E57F-8AF4-4D40-8D57-B3133F34CD04}" type="pres">
      <dgm:prSet presAssocID="{65D13CD9-62B5-49C6-A3D4-CAD6D9CC9C42}" presName="bgRect" presStyleLbl="alignNode1" presStyleIdx="0" presStyleCnt="4"/>
      <dgm:spPr/>
    </dgm:pt>
    <dgm:pt modelId="{21BC0243-C6A5-E942-AD14-4570903FA9C2}" type="pres">
      <dgm:prSet presAssocID="{7922C961-536F-4346-B7B1-6B41EACC7ADE}" presName="sibTransNodeRect" presStyleLbl="alignNode1" presStyleIdx="0" presStyleCnt="4">
        <dgm:presLayoutVars>
          <dgm:chMax val="0"/>
          <dgm:bulletEnabled val="1"/>
        </dgm:presLayoutVars>
      </dgm:prSet>
      <dgm:spPr/>
    </dgm:pt>
    <dgm:pt modelId="{C7E263A4-3532-854D-8958-680F76D5783E}" type="pres">
      <dgm:prSet presAssocID="{65D13CD9-62B5-49C6-A3D4-CAD6D9CC9C42}" presName="nodeRect" presStyleLbl="alignNode1" presStyleIdx="0" presStyleCnt="4">
        <dgm:presLayoutVars>
          <dgm:bulletEnabled val="1"/>
        </dgm:presLayoutVars>
      </dgm:prSet>
      <dgm:spPr/>
    </dgm:pt>
    <dgm:pt modelId="{3A04E1AB-D812-404C-B350-1B0C9C46038D}" type="pres">
      <dgm:prSet presAssocID="{7922C961-536F-4346-B7B1-6B41EACC7ADE}" presName="sibTrans" presStyleCnt="0"/>
      <dgm:spPr/>
    </dgm:pt>
    <dgm:pt modelId="{DF844BF2-D359-8E43-A734-5F245164FFFD}" type="pres">
      <dgm:prSet presAssocID="{AFBE4C3F-5CE0-4F90-9B44-9B027F8ABE96}" presName="compositeNode" presStyleCnt="0">
        <dgm:presLayoutVars>
          <dgm:bulletEnabled val="1"/>
        </dgm:presLayoutVars>
      </dgm:prSet>
      <dgm:spPr/>
    </dgm:pt>
    <dgm:pt modelId="{96E5BA1C-3C40-2F49-8375-508F37B09FC4}" type="pres">
      <dgm:prSet presAssocID="{AFBE4C3F-5CE0-4F90-9B44-9B027F8ABE96}" presName="bgRect" presStyleLbl="alignNode1" presStyleIdx="1" presStyleCnt="4"/>
      <dgm:spPr/>
    </dgm:pt>
    <dgm:pt modelId="{4805CA23-D378-2145-A1D0-6A73F4AA79B5}" type="pres">
      <dgm:prSet presAssocID="{19DAE972-4A96-4E99-B03E-BBC608884457}" presName="sibTransNodeRect" presStyleLbl="alignNode1" presStyleIdx="1" presStyleCnt="4">
        <dgm:presLayoutVars>
          <dgm:chMax val="0"/>
          <dgm:bulletEnabled val="1"/>
        </dgm:presLayoutVars>
      </dgm:prSet>
      <dgm:spPr/>
    </dgm:pt>
    <dgm:pt modelId="{64A8AD8C-2357-374C-B364-AE809D13745F}" type="pres">
      <dgm:prSet presAssocID="{AFBE4C3F-5CE0-4F90-9B44-9B027F8ABE96}" presName="nodeRect" presStyleLbl="alignNode1" presStyleIdx="1" presStyleCnt="4">
        <dgm:presLayoutVars>
          <dgm:bulletEnabled val="1"/>
        </dgm:presLayoutVars>
      </dgm:prSet>
      <dgm:spPr/>
    </dgm:pt>
    <dgm:pt modelId="{0E9E275C-F3E1-A242-B310-DD2FA187CD76}" type="pres">
      <dgm:prSet presAssocID="{19DAE972-4A96-4E99-B03E-BBC608884457}" presName="sibTrans" presStyleCnt="0"/>
      <dgm:spPr/>
    </dgm:pt>
    <dgm:pt modelId="{CA4F4AFE-A174-9843-A1AA-C96332597DA2}" type="pres">
      <dgm:prSet presAssocID="{DA37DF54-7B74-48E6-9601-03E4A47F1533}" presName="compositeNode" presStyleCnt="0">
        <dgm:presLayoutVars>
          <dgm:bulletEnabled val="1"/>
        </dgm:presLayoutVars>
      </dgm:prSet>
      <dgm:spPr/>
    </dgm:pt>
    <dgm:pt modelId="{6953AF47-10D2-7F4D-B507-D1926F28E1E7}" type="pres">
      <dgm:prSet presAssocID="{DA37DF54-7B74-48E6-9601-03E4A47F1533}" presName="bgRect" presStyleLbl="alignNode1" presStyleIdx="2" presStyleCnt="4"/>
      <dgm:spPr/>
    </dgm:pt>
    <dgm:pt modelId="{D0485776-1C17-7841-BE33-7F8057AB17C3}" type="pres">
      <dgm:prSet presAssocID="{5357F5DE-EF14-47BA-A5E3-F09E342FD4FC}" presName="sibTransNodeRect" presStyleLbl="alignNode1" presStyleIdx="2" presStyleCnt="4">
        <dgm:presLayoutVars>
          <dgm:chMax val="0"/>
          <dgm:bulletEnabled val="1"/>
        </dgm:presLayoutVars>
      </dgm:prSet>
      <dgm:spPr/>
    </dgm:pt>
    <dgm:pt modelId="{ACC030F8-9D42-DC4B-8967-6365A246149E}" type="pres">
      <dgm:prSet presAssocID="{DA37DF54-7B74-48E6-9601-03E4A47F1533}" presName="nodeRect" presStyleLbl="alignNode1" presStyleIdx="2" presStyleCnt="4">
        <dgm:presLayoutVars>
          <dgm:bulletEnabled val="1"/>
        </dgm:presLayoutVars>
      </dgm:prSet>
      <dgm:spPr/>
    </dgm:pt>
    <dgm:pt modelId="{4E91F5A7-0F83-0743-A4BC-0828AB72557F}" type="pres">
      <dgm:prSet presAssocID="{5357F5DE-EF14-47BA-A5E3-F09E342FD4FC}" presName="sibTrans" presStyleCnt="0"/>
      <dgm:spPr/>
    </dgm:pt>
    <dgm:pt modelId="{EB5A6FFD-0539-834F-97AC-C173A5296DC3}" type="pres">
      <dgm:prSet presAssocID="{A404D009-ADAB-4211-8DBE-DE44E8C0AB6E}" presName="compositeNode" presStyleCnt="0">
        <dgm:presLayoutVars>
          <dgm:bulletEnabled val="1"/>
        </dgm:presLayoutVars>
      </dgm:prSet>
      <dgm:spPr/>
    </dgm:pt>
    <dgm:pt modelId="{59A97525-D989-8545-A5D3-AF98723B448C}" type="pres">
      <dgm:prSet presAssocID="{A404D009-ADAB-4211-8DBE-DE44E8C0AB6E}" presName="bgRect" presStyleLbl="alignNode1" presStyleIdx="3" presStyleCnt="4"/>
      <dgm:spPr/>
    </dgm:pt>
    <dgm:pt modelId="{1FBD22F6-9704-5B44-B445-E881C67F1B0E}" type="pres">
      <dgm:prSet presAssocID="{50BA211F-20D7-47D3-B976-0CD583D321F4}" presName="sibTransNodeRect" presStyleLbl="alignNode1" presStyleIdx="3" presStyleCnt="4">
        <dgm:presLayoutVars>
          <dgm:chMax val="0"/>
          <dgm:bulletEnabled val="1"/>
        </dgm:presLayoutVars>
      </dgm:prSet>
      <dgm:spPr/>
    </dgm:pt>
    <dgm:pt modelId="{9EDDD8A8-A144-C346-8439-761AC1734120}" type="pres">
      <dgm:prSet presAssocID="{A404D009-ADAB-4211-8DBE-DE44E8C0AB6E}" presName="nodeRect" presStyleLbl="alignNode1" presStyleIdx="3" presStyleCnt="4">
        <dgm:presLayoutVars>
          <dgm:bulletEnabled val="1"/>
        </dgm:presLayoutVars>
      </dgm:prSet>
      <dgm:spPr/>
    </dgm:pt>
  </dgm:ptLst>
  <dgm:cxnLst>
    <dgm:cxn modelId="{78278903-7E3C-AA48-8789-CB1CF8B93B60}" type="presOf" srcId="{BA22DC19-EBEE-4837-A323-7AB5324708F6}" destId="{847987B9-1C51-6147-8E5E-3C904CCA9E2B}" srcOrd="0" destOrd="0" presId="urn:microsoft.com/office/officeart/2016/7/layout/LinearBlockProcessNumbered"/>
    <dgm:cxn modelId="{0CAA830B-9FA9-7B40-8541-2426BE507083}" type="presOf" srcId="{5357F5DE-EF14-47BA-A5E3-F09E342FD4FC}" destId="{D0485776-1C17-7841-BE33-7F8057AB17C3}" srcOrd="0" destOrd="0" presId="urn:microsoft.com/office/officeart/2016/7/layout/LinearBlockProcessNumbered"/>
    <dgm:cxn modelId="{D9026816-2CAE-CA46-9F56-CE9C7C4A279D}" type="presOf" srcId="{DA37DF54-7B74-48E6-9601-03E4A47F1533}" destId="{6953AF47-10D2-7F4D-B507-D1926F28E1E7}" srcOrd="0" destOrd="0" presId="urn:microsoft.com/office/officeart/2016/7/layout/LinearBlockProcessNumbered"/>
    <dgm:cxn modelId="{D92AC81C-5F31-2B40-9447-1550DF3F132E}" type="presOf" srcId="{7922C961-536F-4346-B7B1-6B41EACC7ADE}" destId="{21BC0243-C6A5-E942-AD14-4570903FA9C2}" srcOrd="0" destOrd="0" presId="urn:microsoft.com/office/officeart/2016/7/layout/LinearBlockProcessNumbered"/>
    <dgm:cxn modelId="{890FF622-7701-6443-A7E9-23D0D30FB560}" type="presOf" srcId="{A404D009-ADAB-4211-8DBE-DE44E8C0AB6E}" destId="{59A97525-D989-8545-A5D3-AF98723B448C}" srcOrd="0" destOrd="0" presId="urn:microsoft.com/office/officeart/2016/7/layout/LinearBlockProcessNumbered"/>
    <dgm:cxn modelId="{C65BA827-A993-C942-B788-CEB3562DD5C9}" type="presOf" srcId="{AFBE4C3F-5CE0-4F90-9B44-9B027F8ABE96}" destId="{96E5BA1C-3C40-2F49-8375-508F37B09FC4}" srcOrd="0" destOrd="0" presId="urn:microsoft.com/office/officeart/2016/7/layout/LinearBlockProcessNumbered"/>
    <dgm:cxn modelId="{47EA2F2A-596D-4CE4-B755-4464704CDFE4}" srcId="{BA22DC19-EBEE-4837-A323-7AB5324708F6}" destId="{AFBE4C3F-5CE0-4F90-9B44-9B027F8ABE96}" srcOrd="1" destOrd="0" parTransId="{0BB2E7B1-F49A-4ADD-91B5-543FD9F96C53}" sibTransId="{19DAE972-4A96-4E99-B03E-BBC608884457}"/>
    <dgm:cxn modelId="{1EEBAB3F-31CC-E041-AAC6-B6E4CABA2EB2}" type="presOf" srcId="{DA37DF54-7B74-48E6-9601-03E4A47F1533}" destId="{ACC030F8-9D42-DC4B-8967-6365A246149E}" srcOrd="1" destOrd="0" presId="urn:microsoft.com/office/officeart/2016/7/layout/LinearBlockProcessNumbered"/>
    <dgm:cxn modelId="{1BBF7545-9EF5-3D4B-AED5-DE1C381F52F8}" type="presOf" srcId="{65D13CD9-62B5-49C6-A3D4-CAD6D9CC9C42}" destId="{EEF2E57F-8AF4-4D40-8D57-B3133F34CD04}" srcOrd="0" destOrd="0" presId="urn:microsoft.com/office/officeart/2016/7/layout/LinearBlockProcessNumbered"/>
    <dgm:cxn modelId="{4065BD4A-DC80-EF4B-BC5F-DF507F54BE85}" type="presOf" srcId="{19DAE972-4A96-4E99-B03E-BBC608884457}" destId="{4805CA23-D378-2145-A1D0-6A73F4AA79B5}" srcOrd="0" destOrd="0" presId="urn:microsoft.com/office/officeart/2016/7/layout/LinearBlockProcessNumbered"/>
    <dgm:cxn modelId="{4A33C152-BE02-4BB4-99EA-90B06BDD142B}" srcId="{BA22DC19-EBEE-4837-A323-7AB5324708F6}" destId="{65D13CD9-62B5-49C6-A3D4-CAD6D9CC9C42}" srcOrd="0" destOrd="0" parTransId="{A86413A0-E220-4A45-9BCF-27794EDB6FD5}" sibTransId="{7922C961-536F-4346-B7B1-6B41EACC7ADE}"/>
    <dgm:cxn modelId="{CA460761-00D1-4AF5-8AC8-CAC4C53FA4B5}" srcId="{BA22DC19-EBEE-4837-A323-7AB5324708F6}" destId="{DA37DF54-7B74-48E6-9601-03E4A47F1533}" srcOrd="2" destOrd="0" parTransId="{C863D859-5C41-48DA-97F8-78F510C614C2}" sibTransId="{5357F5DE-EF14-47BA-A5E3-F09E342FD4FC}"/>
    <dgm:cxn modelId="{D501437B-33B0-FC4E-8193-718035D06F18}" type="presOf" srcId="{50BA211F-20D7-47D3-B976-0CD583D321F4}" destId="{1FBD22F6-9704-5B44-B445-E881C67F1B0E}" srcOrd="0" destOrd="0" presId="urn:microsoft.com/office/officeart/2016/7/layout/LinearBlockProcessNumbered"/>
    <dgm:cxn modelId="{D9B4E585-CB3C-874A-B771-607347F7FD60}" type="presOf" srcId="{A404D009-ADAB-4211-8DBE-DE44E8C0AB6E}" destId="{9EDDD8A8-A144-C346-8439-761AC1734120}" srcOrd="1" destOrd="0" presId="urn:microsoft.com/office/officeart/2016/7/layout/LinearBlockProcessNumbered"/>
    <dgm:cxn modelId="{1D560F8A-315C-114F-B9BE-9D68215B0978}" type="presOf" srcId="{AFBE4C3F-5CE0-4F90-9B44-9B027F8ABE96}" destId="{64A8AD8C-2357-374C-B364-AE809D13745F}" srcOrd="1" destOrd="0" presId="urn:microsoft.com/office/officeart/2016/7/layout/LinearBlockProcessNumbered"/>
    <dgm:cxn modelId="{BD3E64C3-EBF0-4F85-85E2-71A48292A0E1}" srcId="{BA22DC19-EBEE-4837-A323-7AB5324708F6}" destId="{A404D009-ADAB-4211-8DBE-DE44E8C0AB6E}" srcOrd="3" destOrd="0" parTransId="{173476D4-FAD2-4115-AC85-B2CD14247B02}" sibTransId="{50BA211F-20D7-47D3-B976-0CD583D321F4}"/>
    <dgm:cxn modelId="{FF1C7FF6-66CB-684E-A134-39852DF646B4}" type="presOf" srcId="{65D13CD9-62B5-49C6-A3D4-CAD6D9CC9C42}" destId="{C7E263A4-3532-854D-8958-680F76D5783E}" srcOrd="1" destOrd="0" presId="urn:microsoft.com/office/officeart/2016/7/layout/LinearBlockProcessNumbered"/>
    <dgm:cxn modelId="{C5FD0369-C477-0947-99AD-F9485DDBEC69}" type="presParOf" srcId="{847987B9-1C51-6147-8E5E-3C904CCA9E2B}" destId="{9A280D2F-2813-564F-81D7-2366005DF201}" srcOrd="0" destOrd="0" presId="urn:microsoft.com/office/officeart/2016/7/layout/LinearBlockProcessNumbered"/>
    <dgm:cxn modelId="{9F304C51-C19F-3E4C-8E6D-B4F4CEB7239D}" type="presParOf" srcId="{9A280D2F-2813-564F-81D7-2366005DF201}" destId="{EEF2E57F-8AF4-4D40-8D57-B3133F34CD04}" srcOrd="0" destOrd="0" presId="urn:microsoft.com/office/officeart/2016/7/layout/LinearBlockProcessNumbered"/>
    <dgm:cxn modelId="{07805BDF-3494-BA4C-9C26-C7629DBEA992}" type="presParOf" srcId="{9A280D2F-2813-564F-81D7-2366005DF201}" destId="{21BC0243-C6A5-E942-AD14-4570903FA9C2}" srcOrd="1" destOrd="0" presId="urn:microsoft.com/office/officeart/2016/7/layout/LinearBlockProcessNumbered"/>
    <dgm:cxn modelId="{34C8E70B-3163-2C40-A43E-FB1280298897}" type="presParOf" srcId="{9A280D2F-2813-564F-81D7-2366005DF201}" destId="{C7E263A4-3532-854D-8958-680F76D5783E}" srcOrd="2" destOrd="0" presId="urn:microsoft.com/office/officeart/2016/7/layout/LinearBlockProcessNumbered"/>
    <dgm:cxn modelId="{9B8F0B5B-9561-D14C-8FF9-3A2769114C05}" type="presParOf" srcId="{847987B9-1C51-6147-8E5E-3C904CCA9E2B}" destId="{3A04E1AB-D812-404C-B350-1B0C9C46038D}" srcOrd="1" destOrd="0" presId="urn:microsoft.com/office/officeart/2016/7/layout/LinearBlockProcessNumbered"/>
    <dgm:cxn modelId="{08FF9100-01F4-CE4D-A2FA-5DEF722BD76A}" type="presParOf" srcId="{847987B9-1C51-6147-8E5E-3C904CCA9E2B}" destId="{DF844BF2-D359-8E43-A734-5F245164FFFD}" srcOrd="2" destOrd="0" presId="urn:microsoft.com/office/officeart/2016/7/layout/LinearBlockProcessNumbered"/>
    <dgm:cxn modelId="{48B36CD8-7D59-464D-BDA4-B878A57E349A}" type="presParOf" srcId="{DF844BF2-D359-8E43-A734-5F245164FFFD}" destId="{96E5BA1C-3C40-2F49-8375-508F37B09FC4}" srcOrd="0" destOrd="0" presId="urn:microsoft.com/office/officeart/2016/7/layout/LinearBlockProcessNumbered"/>
    <dgm:cxn modelId="{400C1932-3EFE-3F49-8031-AF09E8BF46D9}" type="presParOf" srcId="{DF844BF2-D359-8E43-A734-5F245164FFFD}" destId="{4805CA23-D378-2145-A1D0-6A73F4AA79B5}" srcOrd="1" destOrd="0" presId="urn:microsoft.com/office/officeart/2016/7/layout/LinearBlockProcessNumbered"/>
    <dgm:cxn modelId="{CC63F741-E8B9-7B4C-A657-233CC201F7CC}" type="presParOf" srcId="{DF844BF2-D359-8E43-A734-5F245164FFFD}" destId="{64A8AD8C-2357-374C-B364-AE809D13745F}" srcOrd="2" destOrd="0" presId="urn:microsoft.com/office/officeart/2016/7/layout/LinearBlockProcessNumbered"/>
    <dgm:cxn modelId="{6E070CC6-D927-CC47-856E-53DCA378E564}" type="presParOf" srcId="{847987B9-1C51-6147-8E5E-3C904CCA9E2B}" destId="{0E9E275C-F3E1-A242-B310-DD2FA187CD76}" srcOrd="3" destOrd="0" presId="urn:microsoft.com/office/officeart/2016/7/layout/LinearBlockProcessNumbered"/>
    <dgm:cxn modelId="{D4FEF577-583D-AA42-BF9B-5997A9681590}" type="presParOf" srcId="{847987B9-1C51-6147-8E5E-3C904CCA9E2B}" destId="{CA4F4AFE-A174-9843-A1AA-C96332597DA2}" srcOrd="4" destOrd="0" presId="urn:microsoft.com/office/officeart/2016/7/layout/LinearBlockProcessNumbered"/>
    <dgm:cxn modelId="{CEA9F3C3-A105-E34A-8273-2540DB733B71}" type="presParOf" srcId="{CA4F4AFE-A174-9843-A1AA-C96332597DA2}" destId="{6953AF47-10D2-7F4D-B507-D1926F28E1E7}" srcOrd="0" destOrd="0" presId="urn:microsoft.com/office/officeart/2016/7/layout/LinearBlockProcessNumbered"/>
    <dgm:cxn modelId="{B37D6790-DA06-544B-A353-37B3C716EA79}" type="presParOf" srcId="{CA4F4AFE-A174-9843-A1AA-C96332597DA2}" destId="{D0485776-1C17-7841-BE33-7F8057AB17C3}" srcOrd="1" destOrd="0" presId="urn:microsoft.com/office/officeart/2016/7/layout/LinearBlockProcessNumbered"/>
    <dgm:cxn modelId="{50FCBBDC-4A10-9442-82EA-53ECA0558A2E}" type="presParOf" srcId="{CA4F4AFE-A174-9843-A1AA-C96332597DA2}" destId="{ACC030F8-9D42-DC4B-8967-6365A246149E}" srcOrd="2" destOrd="0" presId="urn:microsoft.com/office/officeart/2016/7/layout/LinearBlockProcessNumbered"/>
    <dgm:cxn modelId="{27166D62-36F9-744E-9213-3482AE229718}" type="presParOf" srcId="{847987B9-1C51-6147-8E5E-3C904CCA9E2B}" destId="{4E91F5A7-0F83-0743-A4BC-0828AB72557F}" srcOrd="5" destOrd="0" presId="urn:microsoft.com/office/officeart/2016/7/layout/LinearBlockProcessNumbered"/>
    <dgm:cxn modelId="{3B94D44E-CA54-D741-AA02-86E158098175}" type="presParOf" srcId="{847987B9-1C51-6147-8E5E-3C904CCA9E2B}" destId="{EB5A6FFD-0539-834F-97AC-C173A5296DC3}" srcOrd="6" destOrd="0" presId="urn:microsoft.com/office/officeart/2016/7/layout/LinearBlockProcessNumbered"/>
    <dgm:cxn modelId="{A98ABCF3-5846-F445-A67A-CDDE641CF193}" type="presParOf" srcId="{EB5A6FFD-0539-834F-97AC-C173A5296DC3}" destId="{59A97525-D989-8545-A5D3-AF98723B448C}" srcOrd="0" destOrd="0" presId="urn:microsoft.com/office/officeart/2016/7/layout/LinearBlockProcessNumbered"/>
    <dgm:cxn modelId="{BAF02645-67B9-5347-A999-781F43187525}" type="presParOf" srcId="{EB5A6FFD-0539-834F-97AC-C173A5296DC3}" destId="{1FBD22F6-9704-5B44-B445-E881C67F1B0E}" srcOrd="1" destOrd="0" presId="urn:microsoft.com/office/officeart/2016/7/layout/LinearBlockProcessNumbered"/>
    <dgm:cxn modelId="{B07FD92A-7F8E-8446-8D62-FC5F5C24810F}" type="presParOf" srcId="{EB5A6FFD-0539-834F-97AC-C173A5296DC3}" destId="{9EDDD8A8-A144-C346-8439-761AC173412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BDE3B-55CE-4F8A-AC48-D587CB1AC6E3}">
      <dsp:nvSpPr>
        <dsp:cNvPr id="0" name=""/>
        <dsp:cNvSpPr/>
      </dsp:nvSpPr>
      <dsp:spPr>
        <a:xfrm>
          <a:off x="1953914" y="48963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23BF09-37DD-4CE6-9453-A9F1F59CCB73}">
      <dsp:nvSpPr>
        <dsp:cNvPr id="0" name=""/>
        <dsp:cNvSpPr/>
      </dsp:nvSpPr>
      <dsp:spPr>
        <a:xfrm>
          <a:off x="765914" y="2915672"/>
          <a:ext cx="432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healthcare industry is increasingly reliant on digital technology to manage patient data, deliver care, and ensure smooth operations. However, this digital transformation has also made hospitals a prime target for cybercriminals.</a:t>
          </a:r>
        </a:p>
      </dsp:txBody>
      <dsp:txXfrm>
        <a:off x="765914" y="2915672"/>
        <a:ext cx="4320000" cy="787500"/>
      </dsp:txXfrm>
    </dsp:sp>
    <dsp:sp modelId="{1B568A39-27CC-413D-9A56-DA84CB5D9E56}">
      <dsp:nvSpPr>
        <dsp:cNvPr id="0" name=""/>
        <dsp:cNvSpPr/>
      </dsp:nvSpPr>
      <dsp:spPr>
        <a:xfrm>
          <a:off x="7029914" y="48963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0F6109-C97B-421A-B3E1-884C3547F180}">
      <dsp:nvSpPr>
        <dsp:cNvPr id="0" name=""/>
        <dsp:cNvSpPr/>
      </dsp:nvSpPr>
      <dsp:spPr>
        <a:xfrm>
          <a:off x="5841914" y="2915672"/>
          <a:ext cx="432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According to a recent report by HIMSS Cybersecurity, healthcare data breaches increased by a staggering 79% in 2023. These attacks can have devastating consequences, compromising patient privacy, disrupting critical operations, and resulting in significant financial losses.</a:t>
          </a:r>
        </a:p>
      </dsp:txBody>
      <dsp:txXfrm>
        <a:off x="5841914" y="2915672"/>
        <a:ext cx="4320000" cy="78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5C223-9746-429D-87D0-33BA7F259018}">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C4ADE-6CA1-4E79-8F55-6D933AC90CC4}">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E36206-CF2C-49B4-93B7-05C58B8C617D}">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In September 2021, MedStar Health, a large healthcare system on the East Coast with over 30 hospitals, experienced a major ransomware attack. The attack, attributed to the cybercriminal group Ryuk, encrypted critical data across MedStar's network, disrupting operations at numerous facilities.</a:t>
          </a:r>
        </a:p>
      </dsp:txBody>
      <dsp:txXfrm>
        <a:off x="1948202" y="368029"/>
        <a:ext cx="3233964" cy="1371985"/>
      </dsp:txXfrm>
    </dsp:sp>
    <dsp:sp modelId="{7C34CBFE-972B-4820-8282-C95AF3026369}">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E71C9-536A-45FA-9F44-89CAA478EAFF}">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F855E-4D6A-4403-9076-D5DCFF7806A7}">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1" kern="1200"/>
            <a:t>Importance of Preparedness: </a:t>
          </a:r>
          <a:r>
            <a:rPr lang="en-US" sz="1300" kern="1200"/>
            <a:t>Even large healthcare systems with significant resources are vulnerable to cyberattacks. Having a comprehensive cybersecurity plan and practicing incident response procedures are crucial for minimizing disruption.</a:t>
          </a:r>
        </a:p>
      </dsp:txBody>
      <dsp:txXfrm>
        <a:off x="7411643" y="368029"/>
        <a:ext cx="3233964" cy="1371985"/>
      </dsp:txXfrm>
    </dsp:sp>
    <dsp:sp modelId="{4F54F97C-3D26-4518-8161-D4229DF9C9F7}">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68530D-E40B-457C-80FF-029046F22D67}">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863F00-0937-42FD-A4C0-6A63C89958C5}">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1" kern="1200"/>
            <a:t>Employee Training: </a:t>
          </a:r>
          <a:r>
            <a:rPr lang="en-US" sz="1300" kern="1200"/>
            <a:t>Social engineering tactics like phishing emails were suspected in the MedStar attack. Regular security awareness training for staff can help employees identify and avoid these threats.</a:t>
          </a:r>
        </a:p>
      </dsp:txBody>
      <dsp:txXfrm>
        <a:off x="1948202" y="2452790"/>
        <a:ext cx="3233964" cy="1371985"/>
      </dsp:txXfrm>
    </dsp:sp>
    <dsp:sp modelId="{FDF0CD40-9997-411E-A951-284BB7E1C6FE}">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31904C-7BFC-4A0F-9B40-0334B4870121}">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A40A6E-C356-4224-858C-769285FB0CC6}">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1" kern="1200"/>
            <a:t>Data Backups: </a:t>
          </a:r>
          <a:r>
            <a:rPr lang="en-US" sz="1300" kern="1200"/>
            <a:t>Maintaining secure and regularly updated data backups allows for faster recovery in the event of a ransomware attack.</a:t>
          </a:r>
        </a:p>
      </dsp:txBody>
      <dsp:txXfrm>
        <a:off x="7411643" y="2452790"/>
        <a:ext cx="3233964" cy="1371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2E57F-8AF4-4D40-8D57-B3133F34CD04}">
      <dsp:nvSpPr>
        <dsp:cNvPr id="0" name=""/>
        <dsp:cNvSpPr/>
      </dsp:nvSpPr>
      <dsp:spPr>
        <a:xfrm>
          <a:off x="213" y="298372"/>
          <a:ext cx="2577217" cy="309266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755650">
            <a:lnSpc>
              <a:spcPct val="90000"/>
            </a:lnSpc>
            <a:spcBef>
              <a:spcPct val="0"/>
            </a:spcBef>
            <a:spcAft>
              <a:spcPct val="35000"/>
            </a:spcAft>
            <a:buNone/>
          </a:pPr>
          <a:r>
            <a:rPr lang="en-US" sz="1700" b="1" kern="1200"/>
            <a:t>Train Staff: </a:t>
          </a:r>
          <a:r>
            <a:rPr lang="en-US" sz="1700" kern="1200"/>
            <a:t>Empower staff to identify suspicious activity through security awareness training.</a:t>
          </a:r>
        </a:p>
      </dsp:txBody>
      <dsp:txXfrm>
        <a:off x="213" y="1535436"/>
        <a:ext cx="2577217" cy="1855596"/>
      </dsp:txXfrm>
    </dsp:sp>
    <dsp:sp modelId="{21BC0243-C6A5-E942-AD14-4570903FA9C2}">
      <dsp:nvSpPr>
        <dsp:cNvPr id="0" name=""/>
        <dsp:cNvSpPr/>
      </dsp:nvSpPr>
      <dsp:spPr>
        <a:xfrm>
          <a:off x="213" y="2983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213" y="298372"/>
        <a:ext cx="2577217" cy="1237064"/>
      </dsp:txXfrm>
    </dsp:sp>
    <dsp:sp modelId="{96E5BA1C-3C40-2F49-8375-508F37B09FC4}">
      <dsp:nvSpPr>
        <dsp:cNvPr id="0" name=""/>
        <dsp:cNvSpPr/>
      </dsp:nvSpPr>
      <dsp:spPr>
        <a:xfrm>
          <a:off x="2783608" y="298372"/>
          <a:ext cx="2577217" cy="309266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755650">
            <a:lnSpc>
              <a:spcPct val="90000"/>
            </a:lnSpc>
            <a:spcBef>
              <a:spcPct val="0"/>
            </a:spcBef>
            <a:spcAft>
              <a:spcPct val="35000"/>
            </a:spcAft>
            <a:buNone/>
          </a:pPr>
          <a:r>
            <a:rPr lang="en-US" sz="1700" b="1" kern="1200"/>
            <a:t>Restrict Access:</a:t>
          </a:r>
          <a:r>
            <a:rPr lang="en-US" sz="1700" kern="1200"/>
            <a:t> Limit access to sensitive data with strong authentication and least privilege policies.</a:t>
          </a:r>
        </a:p>
      </dsp:txBody>
      <dsp:txXfrm>
        <a:off x="2783608" y="1535436"/>
        <a:ext cx="2577217" cy="1855596"/>
      </dsp:txXfrm>
    </dsp:sp>
    <dsp:sp modelId="{4805CA23-D378-2145-A1D0-6A73F4AA79B5}">
      <dsp:nvSpPr>
        <dsp:cNvPr id="0" name=""/>
        <dsp:cNvSpPr/>
      </dsp:nvSpPr>
      <dsp:spPr>
        <a:xfrm>
          <a:off x="2783608" y="2983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783608" y="298372"/>
        <a:ext cx="2577217" cy="1237064"/>
      </dsp:txXfrm>
    </dsp:sp>
    <dsp:sp modelId="{6953AF47-10D2-7F4D-B507-D1926F28E1E7}">
      <dsp:nvSpPr>
        <dsp:cNvPr id="0" name=""/>
        <dsp:cNvSpPr/>
      </dsp:nvSpPr>
      <dsp:spPr>
        <a:xfrm>
          <a:off x="5567003" y="298372"/>
          <a:ext cx="2577217" cy="309266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755650">
            <a:lnSpc>
              <a:spcPct val="90000"/>
            </a:lnSpc>
            <a:spcBef>
              <a:spcPct val="0"/>
            </a:spcBef>
            <a:spcAft>
              <a:spcPct val="35000"/>
            </a:spcAft>
            <a:buNone/>
          </a:pPr>
          <a:r>
            <a:rPr lang="en-US" sz="1700" b="1" kern="1200"/>
            <a:t>Encrypt Data:</a:t>
          </a:r>
          <a:r>
            <a:rPr lang="en-US" sz="1700" kern="1200"/>
            <a:t> Scramble patient information at rest and in transit with encryption.</a:t>
          </a:r>
        </a:p>
      </dsp:txBody>
      <dsp:txXfrm>
        <a:off x="5567003" y="1535436"/>
        <a:ext cx="2577217" cy="1855596"/>
      </dsp:txXfrm>
    </dsp:sp>
    <dsp:sp modelId="{D0485776-1C17-7841-BE33-7F8057AB17C3}">
      <dsp:nvSpPr>
        <dsp:cNvPr id="0" name=""/>
        <dsp:cNvSpPr/>
      </dsp:nvSpPr>
      <dsp:spPr>
        <a:xfrm>
          <a:off x="5567003" y="2983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5567003" y="298372"/>
        <a:ext cx="2577217" cy="1237064"/>
      </dsp:txXfrm>
    </dsp:sp>
    <dsp:sp modelId="{59A97525-D989-8545-A5D3-AF98723B448C}">
      <dsp:nvSpPr>
        <dsp:cNvPr id="0" name=""/>
        <dsp:cNvSpPr/>
      </dsp:nvSpPr>
      <dsp:spPr>
        <a:xfrm>
          <a:off x="8350398" y="298372"/>
          <a:ext cx="2577217" cy="3092660"/>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755650">
            <a:lnSpc>
              <a:spcPct val="90000"/>
            </a:lnSpc>
            <a:spcBef>
              <a:spcPct val="0"/>
            </a:spcBef>
            <a:spcAft>
              <a:spcPct val="35000"/>
            </a:spcAft>
            <a:buNone/>
          </a:pPr>
          <a:r>
            <a:rPr lang="en-US" sz="1700" b="1" kern="1200"/>
            <a:t>Regular Audits: </a:t>
          </a:r>
          <a:r>
            <a:rPr lang="en-US" sz="1700" kern="1200"/>
            <a:t>Identify security weaknesses proactively through regular audits and penetration testing.</a:t>
          </a:r>
        </a:p>
      </dsp:txBody>
      <dsp:txXfrm>
        <a:off x="8350398" y="1535436"/>
        <a:ext cx="2577217" cy="1855596"/>
      </dsp:txXfrm>
    </dsp:sp>
    <dsp:sp modelId="{1FBD22F6-9704-5B44-B445-E881C67F1B0E}">
      <dsp:nvSpPr>
        <dsp:cNvPr id="0" name=""/>
        <dsp:cNvSpPr/>
      </dsp:nvSpPr>
      <dsp:spPr>
        <a:xfrm>
          <a:off x="8350398" y="2983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04</a:t>
          </a:r>
        </a:p>
      </dsp:txBody>
      <dsp:txXfrm>
        <a:off x="8350398" y="298372"/>
        <a:ext cx="2577217" cy="123706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FE4B-5404-0993-80A8-830520113D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1094A8-6CF2-9079-5A4C-A5E2956DB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818526-3EC4-3A96-EA5F-97B6BF889295}"/>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5" name="Footer Placeholder 4">
            <a:extLst>
              <a:ext uri="{FF2B5EF4-FFF2-40B4-BE49-F238E27FC236}">
                <a16:creationId xmlns:a16="http://schemas.microsoft.com/office/drawing/2014/main" id="{51809F07-4CD9-83F0-325E-8827A0C8E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E07F5-4ED4-93F3-1472-4C5AC543F490}"/>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169635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327E-5909-CC8C-F92C-A88345B7D2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C5602C-D4AB-ACAB-FF59-CF9BC7E4EB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93881C-E10D-1ED8-584A-687EA9C03977}"/>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5" name="Footer Placeholder 4">
            <a:extLst>
              <a:ext uri="{FF2B5EF4-FFF2-40B4-BE49-F238E27FC236}">
                <a16:creationId xmlns:a16="http://schemas.microsoft.com/office/drawing/2014/main" id="{A51EBC93-87E5-6465-FB6C-D66EDE8BC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C1E3C-69D5-B814-1AE6-324F8967DE7F}"/>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1940972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6A0D25-49D0-4DF3-EC32-AC0E9546AD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218DFC-42B7-5782-5B69-0F757FE1A9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2CED8-7668-7E32-D166-9FADF7CFFAA9}"/>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5" name="Footer Placeholder 4">
            <a:extLst>
              <a:ext uri="{FF2B5EF4-FFF2-40B4-BE49-F238E27FC236}">
                <a16:creationId xmlns:a16="http://schemas.microsoft.com/office/drawing/2014/main" id="{C30C682A-772D-836E-D318-D0F60E5C8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0DA12-2DC2-019D-B5FE-8677B696A5A1}"/>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1211746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8C4E-6FA6-2988-7209-011D3682D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C74DA-05C4-1487-8330-C7D66D0C36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54BCA-4286-3471-BAB9-AE429A8DA8FA}"/>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5" name="Footer Placeholder 4">
            <a:extLst>
              <a:ext uri="{FF2B5EF4-FFF2-40B4-BE49-F238E27FC236}">
                <a16:creationId xmlns:a16="http://schemas.microsoft.com/office/drawing/2014/main" id="{25F2F7F7-932D-A08C-9545-FAF1CD4DE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1C25E-753E-3883-72AE-CE98DFCE1DED}"/>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3943279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541C-B9D8-3AFC-DAE5-31E6D5A860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F4240B-60FA-F83F-BF59-6D5C6B242B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3CF4A-B19E-CCCD-CB33-58D6E1A124F2}"/>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5" name="Footer Placeholder 4">
            <a:extLst>
              <a:ext uri="{FF2B5EF4-FFF2-40B4-BE49-F238E27FC236}">
                <a16:creationId xmlns:a16="http://schemas.microsoft.com/office/drawing/2014/main" id="{4504016F-AEF5-0D5F-B845-A0A031E21F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E39A2-DF65-5392-C993-C66F5BA97EE1}"/>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1491111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6B3C-F7CD-5BE2-DAF4-AB7E3DD023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5BDAF1-F08E-EAF0-A932-08A46ED4DD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BC8B53-AD46-1EDC-2428-4450E36C49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C362A8-0F51-0494-C737-2BACCAB25DBB}"/>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6" name="Footer Placeholder 5">
            <a:extLst>
              <a:ext uri="{FF2B5EF4-FFF2-40B4-BE49-F238E27FC236}">
                <a16:creationId xmlns:a16="http://schemas.microsoft.com/office/drawing/2014/main" id="{7256F051-0203-2BDC-7D44-4B783E81A8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05B43-FC0F-A38B-8580-6892A18B87C1}"/>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1412906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A542-14B3-F361-2FA3-2791DDC5D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03B2C5-2A9E-1C05-FF28-BF42DFF72C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FC6A14-74C0-AC31-B7F2-507074A144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BFCF85-D857-4B8E-C12C-4AD94D8BE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2C657-79ED-2B2C-3407-0E22DB9625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628CDC-E74F-B9FD-0394-ECB6EA51D4DC}"/>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8" name="Footer Placeholder 7">
            <a:extLst>
              <a:ext uri="{FF2B5EF4-FFF2-40B4-BE49-F238E27FC236}">
                <a16:creationId xmlns:a16="http://schemas.microsoft.com/office/drawing/2014/main" id="{71574DE7-582F-8B38-209D-D4412752C3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FE2377-6054-958E-BA41-30936B0D02B5}"/>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311715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86FF-289F-4480-7DBB-DF6832D850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E5E41-9923-8C91-DC2C-E9A3B453FD11}"/>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4" name="Footer Placeholder 3">
            <a:extLst>
              <a:ext uri="{FF2B5EF4-FFF2-40B4-BE49-F238E27FC236}">
                <a16:creationId xmlns:a16="http://schemas.microsoft.com/office/drawing/2014/main" id="{C0CBC87C-A020-3957-874B-0CB009A372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53DF1D-1C1F-3871-7322-B13220F54CC1}"/>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32647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AF42AC-F289-393A-1F1C-37D3CC5C0F8E}"/>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3" name="Footer Placeholder 2">
            <a:extLst>
              <a:ext uri="{FF2B5EF4-FFF2-40B4-BE49-F238E27FC236}">
                <a16:creationId xmlns:a16="http://schemas.microsoft.com/office/drawing/2014/main" id="{CBB753B8-BC11-BEB8-DCA8-FBCD0EA72E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624BE3-676F-462A-C420-FC335AE9190D}"/>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61763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705C-7249-B3BB-0418-43C37396AB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0D9BC6-D2E3-4DDD-2FEC-5E7F6BFA7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919128-6BB3-4005-D318-99D84582CF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AA82E-301D-B336-BBD3-F0C01590F647}"/>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6" name="Footer Placeholder 5">
            <a:extLst>
              <a:ext uri="{FF2B5EF4-FFF2-40B4-BE49-F238E27FC236}">
                <a16:creationId xmlns:a16="http://schemas.microsoft.com/office/drawing/2014/main" id="{BBE693BE-A2D4-AA50-8552-EC97113693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5E1EE-8A2A-B171-C8CC-23DE90E34767}"/>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322576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84D8-9C53-7FF5-7AB7-EF01B61B1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6D958A-4C72-69EA-03E4-6B0CD4D69A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CC3B94-62CB-F2AE-8511-36921C580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6FBF2-9021-E667-A476-CE2C56860F79}"/>
              </a:ext>
            </a:extLst>
          </p:cNvPr>
          <p:cNvSpPr>
            <a:spLocks noGrp="1"/>
          </p:cNvSpPr>
          <p:nvPr>
            <p:ph type="dt" sz="half" idx="10"/>
          </p:nvPr>
        </p:nvSpPr>
        <p:spPr/>
        <p:txBody>
          <a:bodyPr/>
          <a:lstStyle/>
          <a:p>
            <a:fld id="{90B3F615-A972-3A43-974B-6490F2C2A7EC}" type="datetimeFigureOut">
              <a:rPr lang="en-US" smtClean="0"/>
              <a:t>4/22/24</a:t>
            </a:fld>
            <a:endParaRPr lang="en-US"/>
          </a:p>
        </p:txBody>
      </p:sp>
      <p:sp>
        <p:nvSpPr>
          <p:cNvPr id="6" name="Footer Placeholder 5">
            <a:extLst>
              <a:ext uri="{FF2B5EF4-FFF2-40B4-BE49-F238E27FC236}">
                <a16:creationId xmlns:a16="http://schemas.microsoft.com/office/drawing/2014/main" id="{59C204C7-3B1C-A3F6-64DC-C86690D66E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83303-AB86-E655-F5A1-50680A9E0454}"/>
              </a:ext>
            </a:extLst>
          </p:cNvPr>
          <p:cNvSpPr>
            <a:spLocks noGrp="1"/>
          </p:cNvSpPr>
          <p:nvPr>
            <p:ph type="sldNum" sz="quarter" idx="12"/>
          </p:nvPr>
        </p:nvSpPr>
        <p:spPr/>
        <p:txBody>
          <a:bodyPr/>
          <a:lstStyle/>
          <a:p>
            <a:fld id="{BD21F54B-AC84-0C4A-9C7E-97366D691715}" type="slidenum">
              <a:rPr lang="en-US" smtClean="0"/>
              <a:t>‹#›</a:t>
            </a:fld>
            <a:endParaRPr lang="en-US"/>
          </a:p>
        </p:txBody>
      </p:sp>
    </p:spTree>
    <p:extLst>
      <p:ext uri="{BB962C8B-B14F-4D97-AF65-F5344CB8AC3E}">
        <p14:creationId xmlns:p14="http://schemas.microsoft.com/office/powerpoint/2010/main" val="1133920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E50EE6-B17E-CF30-E7A9-2F8511EBE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D0E044-3432-872A-B4BD-BE387CF20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F99B6-CFE0-9B5D-4C77-2C456D8E07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B3F615-A972-3A43-974B-6490F2C2A7EC}" type="datetimeFigureOut">
              <a:rPr lang="en-US" smtClean="0"/>
              <a:t>4/22/24</a:t>
            </a:fld>
            <a:endParaRPr lang="en-US"/>
          </a:p>
        </p:txBody>
      </p:sp>
      <p:sp>
        <p:nvSpPr>
          <p:cNvPr id="5" name="Footer Placeholder 4">
            <a:extLst>
              <a:ext uri="{FF2B5EF4-FFF2-40B4-BE49-F238E27FC236}">
                <a16:creationId xmlns:a16="http://schemas.microsoft.com/office/drawing/2014/main" id="{073D8FB8-A807-B0FD-49D5-8A36BAFC0C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800446-2B00-F206-82BD-A4C8425CB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21F54B-AC84-0C4A-9C7E-97366D691715}" type="slidenum">
              <a:rPr lang="en-US" smtClean="0"/>
              <a:t>‹#›</a:t>
            </a:fld>
            <a:endParaRPr lang="en-US"/>
          </a:p>
        </p:txBody>
      </p:sp>
    </p:spTree>
    <p:extLst>
      <p:ext uri="{BB962C8B-B14F-4D97-AF65-F5344CB8AC3E}">
        <p14:creationId xmlns:p14="http://schemas.microsoft.com/office/powerpoint/2010/main" val="2603187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blog.checkpoint.com/security/a-continuing-cyber-storm-with-increasing-ransomware-threats-and-a-surge-in-healthcare-and-apac-region/" TargetMode="External"/><Relationship Id="rId3" Type="http://schemas.openxmlformats.org/officeDocument/2006/relationships/hyperlink" Target="https://www.himss.org/resources/himss-healthcare-cybersecurity-survey" TargetMode="External"/><Relationship Id="rId7" Type="http://schemas.openxmlformats.org/officeDocument/2006/relationships/hyperlink" Target="https://darktrace.com/blog/recycling-ransomware-the-return-of-ryuk" TargetMode="External"/><Relationship Id="rId2" Type="http://schemas.openxmlformats.org/officeDocument/2006/relationships/hyperlink" Target="https://www.hipaajournal.com/healthcare-data-breach-statistics/" TargetMode="External"/><Relationship Id="rId1" Type="http://schemas.openxmlformats.org/officeDocument/2006/relationships/slideLayout" Target="../slideLayouts/slideLayout2.xml"/><Relationship Id="rId6" Type="http://schemas.openxmlformats.org/officeDocument/2006/relationships/hyperlink" Target="https://www.inforisktoday.com/medstar-shuts-systems-after-cyberattack-a-8999" TargetMode="External"/><Relationship Id="rId5" Type="http://schemas.openxmlformats.org/officeDocument/2006/relationships/hyperlink" Target="https://www.latimes.com/business/technology/la-me-ln-hollywood-hospital-bitcoin-20160217-story.html" TargetMode="External"/><Relationship Id="rId4" Type="http://schemas.openxmlformats.org/officeDocument/2006/relationships/hyperlink" Target="https://ocrportal.hhs.gov/ocr/breach/breach_report.jsf" TargetMode="External"/><Relationship Id="rId9" Type="http://schemas.openxmlformats.org/officeDocument/2006/relationships/hyperlink" Target="https://www.pwc.com/us/en/industries/health-industries/library/ai-in-healthcar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reen Lock In A 3D Electronic System">
            <a:extLst>
              <a:ext uri="{FF2B5EF4-FFF2-40B4-BE49-F238E27FC236}">
                <a16:creationId xmlns:a16="http://schemas.microsoft.com/office/drawing/2014/main" id="{35703C89-85DF-81A3-D144-30D88E39DD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48198-470E-4A73-8DE4-F75969632DF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Digital Security Threat Analysis</a:t>
            </a:r>
          </a:p>
        </p:txBody>
      </p:sp>
      <p:sp>
        <p:nvSpPr>
          <p:cNvPr id="3" name="Subtitle 2">
            <a:extLst>
              <a:ext uri="{FF2B5EF4-FFF2-40B4-BE49-F238E27FC236}">
                <a16:creationId xmlns:a16="http://schemas.microsoft.com/office/drawing/2014/main" id="{541A4F1A-1533-DF4E-7951-9B835C87B97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Shadath Islam, Omar Elhossary, Rohan Shanbhag, Adriel Zachariah</a:t>
            </a:r>
          </a:p>
        </p:txBody>
      </p:sp>
    </p:spTree>
    <p:extLst>
      <p:ext uri="{BB962C8B-B14F-4D97-AF65-F5344CB8AC3E}">
        <p14:creationId xmlns:p14="http://schemas.microsoft.com/office/powerpoint/2010/main" val="2235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1BE7CF-A36B-3A69-6EDA-A08A5C64733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Introduction: Rise of Threats</a:t>
            </a:r>
          </a:p>
        </p:txBody>
      </p:sp>
      <p:graphicFrame>
        <p:nvGraphicFramePr>
          <p:cNvPr id="5" name="Content Placeholder 2">
            <a:extLst>
              <a:ext uri="{FF2B5EF4-FFF2-40B4-BE49-F238E27FC236}">
                <a16:creationId xmlns:a16="http://schemas.microsoft.com/office/drawing/2014/main" id="{E015CC97-4E45-38E4-F232-947536595CCA}"/>
              </a:ext>
            </a:extLst>
          </p:cNvPr>
          <p:cNvGraphicFramePr>
            <a:graphicFrameLocks noGrp="1"/>
          </p:cNvGraphicFramePr>
          <p:nvPr>
            <p:ph idx="1"/>
            <p:extLst>
              <p:ext uri="{D42A27DB-BD31-4B8C-83A1-F6EECF244321}">
                <p14:modId xmlns:p14="http://schemas.microsoft.com/office/powerpoint/2010/main" val="88289165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2113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5BB1EF-8520-2A1A-00E3-945C33A2D52D}"/>
              </a:ext>
            </a:extLst>
          </p:cNvPr>
          <p:cNvSpPr>
            <a:spLocks noGrp="1"/>
          </p:cNvSpPr>
          <p:nvPr>
            <p:ph type="title"/>
          </p:nvPr>
        </p:nvSpPr>
        <p:spPr>
          <a:xfrm>
            <a:off x="1136397" y="502020"/>
            <a:ext cx="5323715" cy="1062829"/>
          </a:xfrm>
        </p:spPr>
        <p:txBody>
          <a:bodyPr anchor="b">
            <a:normAutofit fontScale="90000"/>
          </a:bodyPr>
          <a:lstStyle/>
          <a:p>
            <a:r>
              <a:rPr lang="en-US" sz="4000"/>
              <a:t>Current State of Cyber Threats</a:t>
            </a:r>
            <a:endParaRPr lang="en-US" sz="4000" dirty="0"/>
          </a:p>
        </p:txBody>
      </p:sp>
      <p:sp>
        <p:nvSpPr>
          <p:cNvPr id="3" name="Content Placeholder 2">
            <a:extLst>
              <a:ext uri="{FF2B5EF4-FFF2-40B4-BE49-F238E27FC236}">
                <a16:creationId xmlns:a16="http://schemas.microsoft.com/office/drawing/2014/main" id="{7FB1E66C-FF92-B9BA-58CF-8250C42483D9}"/>
              </a:ext>
            </a:extLst>
          </p:cNvPr>
          <p:cNvSpPr>
            <a:spLocks noGrp="1"/>
          </p:cNvSpPr>
          <p:nvPr>
            <p:ph idx="1"/>
          </p:nvPr>
        </p:nvSpPr>
        <p:spPr>
          <a:xfrm>
            <a:off x="1144923" y="1838228"/>
            <a:ext cx="5962147" cy="4102750"/>
          </a:xfrm>
        </p:spPr>
        <p:txBody>
          <a:bodyPr anchor="t">
            <a:noAutofit/>
          </a:bodyPr>
          <a:lstStyle/>
          <a:p>
            <a:pPr marL="0" indent="0">
              <a:buNone/>
            </a:pPr>
            <a:r>
              <a:rPr lang="en-US" sz="1400" b="1" dirty="0"/>
              <a:t>Data Breaches:</a:t>
            </a:r>
          </a:p>
          <a:p>
            <a:pPr marL="0" indent="0">
              <a:buNone/>
            </a:pPr>
            <a:r>
              <a:rPr lang="en-US" sz="1400" dirty="0"/>
              <a:t>As the graph illustrates, healthcare data breaches have been on a sharp rise in recent years. In 2023 alone, over 133 million patient records were compromised according to the HIPAA Journal. These breaches often involve sensitive patient information such as names, Social Security numbers, and medical histories.</a:t>
            </a:r>
          </a:p>
          <a:p>
            <a:pPr marL="0" indent="0">
              <a:buNone/>
            </a:pPr>
            <a:r>
              <a:rPr lang="en-US" sz="1400" b="1" dirty="0"/>
              <a:t>Ransomware Attacks:</a:t>
            </a:r>
          </a:p>
          <a:p>
            <a:pPr marL="0" indent="0">
              <a:buNone/>
            </a:pPr>
            <a:r>
              <a:rPr lang="en-US" sz="1400" dirty="0"/>
              <a:t>In May 2021, a major ransomware attack crippled Hollywood Presbyterian Medical Center in Los Angeles. The attack, linked to the cybercriminal group </a:t>
            </a:r>
            <a:r>
              <a:rPr lang="en-US" sz="1400" dirty="0" err="1"/>
              <a:t>REvil</a:t>
            </a:r>
            <a:r>
              <a:rPr lang="en-US" sz="1400" dirty="0"/>
              <a:t>, encrypted critical hospital systems, including electronic health records and appointment scheduling software. This disruption forced the hospital to divert ambulances and postpone elective surgeries for several days, potentially delaying critical care for some patients. The attack also highlighted the growing sophistication of cybercriminals targeting healthcare institutions.</a:t>
            </a:r>
          </a:p>
          <a:p>
            <a:pPr marL="0" indent="0">
              <a:buNone/>
            </a:pPr>
            <a:r>
              <a:rPr lang="en-US" sz="1400" b="1" dirty="0"/>
              <a:t>Impact on Healthcare:</a:t>
            </a:r>
          </a:p>
          <a:p>
            <a:pPr marL="0" indent="0">
              <a:buNone/>
            </a:pPr>
            <a:r>
              <a:rPr lang="en-US" sz="1400" dirty="0"/>
              <a:t>Cyberattacks on healthcare organizations can have devastating consequences. Disruptions to patient care can lead to delays in critical treatments, while financial losses can strain hospital resources. Additionally, compromised patient data can damage a hospital's reputation and erode trust within the community.</a:t>
            </a:r>
          </a:p>
        </p:txBody>
      </p:sp>
      <p:sp>
        <p:nvSpPr>
          <p:cNvPr id="1050" name="Rectangle 104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Rectangle 105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6" name="Rectangle 105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a:extLst>
              <a:ext uri="{FF2B5EF4-FFF2-40B4-BE49-F238E27FC236}">
                <a16:creationId xmlns:a16="http://schemas.microsoft.com/office/drawing/2014/main" id="{3DAB80A4-99EF-6B67-F365-E9A9DB85F3B3}"/>
              </a:ext>
            </a:extLst>
          </p:cNvPr>
          <p:cNvPicPr>
            <a:picLocks noChangeAspect="1" noChangeArrowheads="1"/>
          </p:cNvPicPr>
          <p:nvPr/>
        </p:nvPicPr>
        <p:blipFill>
          <a:blip r:embed="rId2"/>
          <a:srcRect/>
          <a:stretch/>
        </p:blipFill>
        <p:spPr bwMode="auto">
          <a:xfrm>
            <a:off x="7107070" y="2411940"/>
            <a:ext cx="4996030" cy="260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343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897A0-0C47-9DBC-2813-8EB3824BAEFC}"/>
              </a:ext>
            </a:extLst>
          </p:cNvPr>
          <p:cNvSpPr>
            <a:spLocks noGrp="1"/>
          </p:cNvSpPr>
          <p:nvPr>
            <p:ph type="title"/>
          </p:nvPr>
        </p:nvSpPr>
        <p:spPr>
          <a:xfrm>
            <a:off x="5596501" y="489508"/>
            <a:ext cx="5754896" cy="1667569"/>
          </a:xfrm>
        </p:spPr>
        <p:txBody>
          <a:bodyPr anchor="b">
            <a:normAutofit/>
          </a:bodyPr>
          <a:lstStyle/>
          <a:p>
            <a:r>
              <a:rPr lang="en-US" sz="4000" dirty="0"/>
              <a:t>Common Modes of Cyber Attacks</a:t>
            </a:r>
          </a:p>
        </p:txBody>
      </p:sp>
      <p:pic>
        <p:nvPicPr>
          <p:cNvPr id="7" name="Graphic 6" descr="Laptop Secure">
            <a:extLst>
              <a:ext uri="{FF2B5EF4-FFF2-40B4-BE49-F238E27FC236}">
                <a16:creationId xmlns:a16="http://schemas.microsoft.com/office/drawing/2014/main" id="{2130F3FF-72B1-AC99-C86A-13B9C8C20F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248" y="402774"/>
            <a:ext cx="1804162" cy="1804162"/>
          </a:xfrm>
          <a:prstGeom prst="rect">
            <a:avLst/>
          </a:prstGeom>
        </p:spPr>
      </p:pic>
      <p:sp>
        <p:nvSpPr>
          <p:cNvPr id="15" name="Content Placeholder 2">
            <a:extLst>
              <a:ext uri="{FF2B5EF4-FFF2-40B4-BE49-F238E27FC236}">
                <a16:creationId xmlns:a16="http://schemas.microsoft.com/office/drawing/2014/main" id="{08057532-001B-2850-4044-A233D4801AA9}"/>
              </a:ext>
            </a:extLst>
          </p:cNvPr>
          <p:cNvSpPr>
            <a:spLocks noGrp="1"/>
          </p:cNvSpPr>
          <p:nvPr>
            <p:ph idx="1"/>
          </p:nvPr>
        </p:nvSpPr>
        <p:spPr>
          <a:xfrm>
            <a:off x="258184" y="2157077"/>
            <a:ext cx="11093214" cy="3446281"/>
          </a:xfrm>
        </p:spPr>
        <p:txBody>
          <a:bodyPr anchor="t">
            <a:noAutofit/>
          </a:bodyPr>
          <a:lstStyle/>
          <a:p>
            <a:pPr marL="0" indent="0">
              <a:buNone/>
            </a:pPr>
            <a:r>
              <a:rPr lang="en-US" sz="1000" b="1" dirty="0"/>
              <a:t>Phishing:</a:t>
            </a:r>
          </a:p>
          <a:p>
            <a:pPr marL="0" indent="0">
              <a:buNone/>
            </a:pPr>
            <a:r>
              <a:rPr lang="en-US" sz="1000" dirty="0"/>
              <a:t>Phishing attacks are a common tactic used by cybercriminals to steal sensitive information from healthcare professionals. These emails often appear to be from legitimate sources such as healthcare providers, insurance companies, or government agencies. They may trick recipients into clicking malicious links or downloading attachments containing malware that can steal patient data or disrupt hospital systems.</a:t>
            </a:r>
          </a:p>
          <a:p>
            <a:pPr marL="0" indent="0">
              <a:buNone/>
            </a:pPr>
            <a:r>
              <a:rPr lang="en-US" sz="1000" dirty="0"/>
              <a:t>For instance, a recent phishing campaign targeted healthcare workers with emails claiming to be from a reputable medical software company. The emails contained a link that, when clicked, downloaded malware designed to steal login credentials for electronic health records systems.</a:t>
            </a:r>
          </a:p>
          <a:p>
            <a:pPr marL="0" indent="0">
              <a:buNone/>
            </a:pPr>
            <a:r>
              <a:rPr lang="en-US" sz="1000" b="1" dirty="0"/>
              <a:t>Ransomware:</a:t>
            </a:r>
          </a:p>
          <a:p>
            <a:pPr marL="0" indent="0">
              <a:buNone/>
            </a:pPr>
            <a:r>
              <a:rPr lang="en-US" sz="1000" dirty="0"/>
              <a:t>Ransomware is a type of malware that encrypts a victim's data, rendering it inaccessible. Healthcare organizations are prime targets for ransomware attacks because they often rely heavily on digital systems to store patient data and manage critical operations. Ransomware can enter hospital systems through various means, including phishing emails with malicious attachments, vulnerabilities in outdated software, or compromised remote access points.</a:t>
            </a:r>
          </a:p>
          <a:p>
            <a:pPr marL="0" indent="0">
              <a:buNone/>
            </a:pPr>
            <a:r>
              <a:rPr lang="en-US" sz="1000" dirty="0"/>
              <a:t>Once a system is infected, ransomware encrypts data, preventing authorized users from accessing it. The attackers then demand a ransom payment in exchange for a decryption key. If the ransom is not paid, the attackers may threaten to permanently delete the data or leak it online.</a:t>
            </a:r>
          </a:p>
          <a:p>
            <a:pPr marL="0" indent="0">
              <a:buNone/>
            </a:pPr>
            <a:r>
              <a:rPr lang="en-US" sz="1000" b="1" dirty="0"/>
              <a:t>Insider Threats:</a:t>
            </a:r>
          </a:p>
          <a:p>
            <a:pPr marL="0" indent="0">
              <a:buNone/>
            </a:pPr>
            <a:r>
              <a:rPr lang="en-US" sz="1000" dirty="0"/>
              <a:t>While most cyberattacks originate from outside sources, healthcare organizations also face threats from within. Malicious insiders, such as disgruntled employees or contractors, may deliberately steal or sell patient data for personal gain. Even negligent insiders can pose a risk by accidentally exposing sensitive information due to a lack of cybersecurity awareness.</a:t>
            </a:r>
          </a:p>
          <a:p>
            <a:pPr marL="0" indent="0">
              <a:buNone/>
            </a:pPr>
            <a:r>
              <a:rPr lang="en-US" sz="1000" b="1" dirty="0"/>
              <a:t>Denial-of-Service (DoS) Attacks:</a:t>
            </a:r>
          </a:p>
          <a:p>
            <a:pPr marL="0" indent="0">
              <a:buNone/>
            </a:pPr>
            <a:r>
              <a:rPr lang="en-US" sz="1000" dirty="0"/>
              <a:t>A DoS attack aims to overwhelm a computer system with a flood of traffic, making it unavailable to legitimate users. In a healthcare setting, a DoS attack could target hospital websites, appointment scheduling systems, or even internal communication networks. This can prevent doctors, nurses, and other staff from accessing critical patient information or disrupt communication during emergencies.</a:t>
            </a:r>
          </a:p>
        </p:txBody>
      </p:sp>
      <p:sp>
        <p:nvSpPr>
          <p:cNvPr id="25" name="Rectangle 2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8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9029BB-4B7F-7A75-E751-081F9D0A1CE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Case Study</a:t>
            </a:r>
          </a:p>
        </p:txBody>
      </p:sp>
      <p:graphicFrame>
        <p:nvGraphicFramePr>
          <p:cNvPr id="5" name="Content Placeholder 2">
            <a:extLst>
              <a:ext uri="{FF2B5EF4-FFF2-40B4-BE49-F238E27FC236}">
                <a16:creationId xmlns:a16="http://schemas.microsoft.com/office/drawing/2014/main" id="{12C998BE-9C1B-51F5-271B-929B3CECBB01}"/>
              </a:ext>
            </a:extLst>
          </p:cNvPr>
          <p:cNvGraphicFramePr>
            <a:graphicFrameLocks noGrp="1"/>
          </p:cNvGraphicFramePr>
          <p:nvPr>
            <p:ph idx="1"/>
            <p:extLst>
              <p:ext uri="{D42A27DB-BD31-4B8C-83A1-F6EECF244321}">
                <p14:modId xmlns:p14="http://schemas.microsoft.com/office/powerpoint/2010/main" val="348506819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939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706BA1-62E5-334B-8FF1-C92C842C3D68}"/>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Best Practices in Digital Security </a:t>
            </a:r>
          </a:p>
        </p:txBody>
      </p:sp>
      <p:graphicFrame>
        <p:nvGraphicFramePr>
          <p:cNvPr id="5" name="Content Placeholder 2">
            <a:extLst>
              <a:ext uri="{FF2B5EF4-FFF2-40B4-BE49-F238E27FC236}">
                <a16:creationId xmlns:a16="http://schemas.microsoft.com/office/drawing/2014/main" id="{5EDEE2E0-9FFD-F9BF-9DF1-547BFF663CBB}"/>
              </a:ext>
            </a:extLst>
          </p:cNvPr>
          <p:cNvGraphicFramePr>
            <a:graphicFrameLocks noGrp="1"/>
          </p:cNvGraphicFramePr>
          <p:nvPr>
            <p:ph idx="1"/>
            <p:extLst>
              <p:ext uri="{D42A27DB-BD31-4B8C-83A1-F6EECF244321}">
                <p14:modId xmlns:p14="http://schemas.microsoft.com/office/powerpoint/2010/main" val="278588033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37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B580B-F4B2-7B5B-A481-C6A2E9B3BD61}"/>
              </a:ext>
            </a:extLst>
          </p:cNvPr>
          <p:cNvSpPr>
            <a:spLocks noGrp="1"/>
          </p:cNvSpPr>
          <p:nvPr>
            <p:ph type="title"/>
          </p:nvPr>
        </p:nvSpPr>
        <p:spPr>
          <a:xfrm>
            <a:off x="836679" y="723898"/>
            <a:ext cx="6002110" cy="1495425"/>
          </a:xfrm>
        </p:spPr>
        <p:txBody>
          <a:bodyPr>
            <a:normAutofit/>
          </a:bodyPr>
          <a:lstStyle/>
          <a:p>
            <a:r>
              <a:rPr lang="en-US" sz="4000"/>
              <a:t>Future Threat Landscape</a:t>
            </a:r>
          </a:p>
        </p:txBody>
      </p:sp>
      <p:sp>
        <p:nvSpPr>
          <p:cNvPr id="3" name="Content Placeholder 2">
            <a:extLst>
              <a:ext uri="{FF2B5EF4-FFF2-40B4-BE49-F238E27FC236}">
                <a16:creationId xmlns:a16="http://schemas.microsoft.com/office/drawing/2014/main" id="{4F4E6EA5-B2EE-F56B-4C78-370C167300D7}"/>
              </a:ext>
            </a:extLst>
          </p:cNvPr>
          <p:cNvSpPr>
            <a:spLocks noGrp="1"/>
          </p:cNvSpPr>
          <p:nvPr>
            <p:ph idx="1"/>
          </p:nvPr>
        </p:nvSpPr>
        <p:spPr>
          <a:xfrm>
            <a:off x="836680" y="2405067"/>
            <a:ext cx="6002110" cy="3729034"/>
          </a:xfrm>
        </p:spPr>
        <p:txBody>
          <a:bodyPr>
            <a:normAutofit/>
          </a:bodyPr>
          <a:lstStyle/>
          <a:p>
            <a:r>
              <a:rPr lang="en-US" sz="1900"/>
              <a:t>Emerging Threats:</a:t>
            </a:r>
          </a:p>
          <a:p>
            <a:pPr>
              <a:buFont typeface="Courier New" panose="02070309020205020404" pitchFamily="49" charset="0"/>
              <a:buChar char="o"/>
            </a:pPr>
            <a:r>
              <a:rPr lang="en-US" sz="1900"/>
              <a:t>AI-powered attacks: Cybercriminals may leverage AI to automate tasks and launch more sophisticated attacks.</a:t>
            </a:r>
          </a:p>
          <a:p>
            <a:pPr>
              <a:buFont typeface="Courier New" panose="02070309020205020404" pitchFamily="49" charset="0"/>
              <a:buChar char="o"/>
            </a:pPr>
            <a:r>
              <a:rPr lang="en-US" sz="1900"/>
              <a:t>Attacks on medical devices: Connected medical devices could become targets for attackers seeking to disrupt care or steal patient data.</a:t>
            </a:r>
          </a:p>
          <a:p>
            <a:r>
              <a:rPr lang="en-US" sz="1900"/>
              <a:t>Technological Advancements:</a:t>
            </a:r>
          </a:p>
          <a:p>
            <a:pPr>
              <a:buFont typeface="Courier New" panose="02070309020205020404" pitchFamily="49" charset="0"/>
              <a:buChar char="o"/>
            </a:pPr>
            <a:r>
              <a:rPr lang="en-US" sz="1900"/>
              <a:t>AI and IoT: New technologies like AI and the growing number of interconnected medical devices create a complex environment with potential security challenges.</a:t>
            </a:r>
          </a:p>
        </p:txBody>
      </p:sp>
      <p:pic>
        <p:nvPicPr>
          <p:cNvPr id="5" name="Picture 4" descr="CPU with binary numbers and blueprint">
            <a:extLst>
              <a:ext uri="{FF2B5EF4-FFF2-40B4-BE49-F238E27FC236}">
                <a16:creationId xmlns:a16="http://schemas.microsoft.com/office/drawing/2014/main" id="{409B4C2F-C8F8-E377-4BF9-6B9B1FAA20E8}"/>
              </a:ext>
            </a:extLst>
          </p:cNvPr>
          <p:cNvPicPr>
            <a:picLocks noChangeAspect="1"/>
          </p:cNvPicPr>
          <p:nvPr/>
        </p:nvPicPr>
        <p:blipFill rotWithShape="1">
          <a:blip r:embed="rId2"/>
          <a:srcRect l="32338" r="26713"/>
          <a:stretch/>
        </p:blipFill>
        <p:spPr>
          <a:xfrm>
            <a:off x="7199440" y="10"/>
            <a:ext cx="4992560" cy="6857990"/>
          </a:xfrm>
          <a:prstGeom prst="rect">
            <a:avLst/>
          </a:prstGeom>
          <a:effectLst/>
        </p:spPr>
      </p:pic>
    </p:spTree>
    <p:extLst>
      <p:ext uri="{BB962C8B-B14F-4D97-AF65-F5344CB8AC3E}">
        <p14:creationId xmlns:p14="http://schemas.microsoft.com/office/powerpoint/2010/main" val="34317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86D8F7-0BDB-BFD4-4F81-88E6427BBD03}"/>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Conclusion</a:t>
            </a:r>
            <a:br>
              <a:rPr lang="en-US" dirty="0">
                <a:solidFill>
                  <a:srgbClr val="FFFFFF"/>
                </a:solidFill>
              </a:rPr>
            </a:br>
            <a:r>
              <a:rPr lang="en-US" dirty="0">
                <a:solidFill>
                  <a:srgbClr val="FFFFFF"/>
                </a:solidFill>
              </a:rPr>
              <a:t>Thank You!</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0691E13-0E3E-5E96-F5A2-CE1082678C5D}"/>
              </a:ext>
            </a:extLst>
          </p:cNvPr>
          <p:cNvSpPr>
            <a:spLocks noGrp="1"/>
          </p:cNvSpPr>
          <p:nvPr>
            <p:ph idx="1"/>
          </p:nvPr>
        </p:nvSpPr>
        <p:spPr>
          <a:xfrm>
            <a:off x="4447308" y="591344"/>
            <a:ext cx="6906491" cy="5585619"/>
          </a:xfrm>
        </p:spPr>
        <p:txBody>
          <a:bodyPr anchor="ctr">
            <a:normAutofit/>
          </a:bodyPr>
          <a:lstStyle/>
          <a:p>
            <a:pPr marL="0" indent="0">
              <a:buNone/>
            </a:pPr>
            <a:r>
              <a:rPr lang="en-US" dirty="0"/>
              <a:t>The digital landscape of healthcare presents both immense opportunities and significant security challenges. Cyberattacks pose a growing threat to patient data privacy, operational efficiency, and the overall quality of care. By implementing robust security measures, investing in employee training, and staying informed about emerging threats, healthcare institutions can build a strong defense against these attacks.</a:t>
            </a:r>
          </a:p>
        </p:txBody>
      </p:sp>
    </p:spTree>
    <p:extLst>
      <p:ext uri="{BB962C8B-B14F-4D97-AF65-F5344CB8AC3E}">
        <p14:creationId xmlns:p14="http://schemas.microsoft.com/office/powerpoint/2010/main" val="2753580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E3BB5-3A18-D760-4F4B-1C58004F6836}"/>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AA21E6E2-53B5-D7D4-B597-06191A04ABB5}"/>
              </a:ext>
            </a:extLst>
          </p:cNvPr>
          <p:cNvSpPr>
            <a:spLocks noGrp="1"/>
          </p:cNvSpPr>
          <p:nvPr>
            <p:ph idx="1"/>
          </p:nvPr>
        </p:nvSpPr>
        <p:spPr/>
        <p:txBody>
          <a:bodyPr>
            <a:normAutofit fontScale="77500" lnSpcReduction="20000"/>
          </a:bodyPr>
          <a:lstStyle/>
          <a:p>
            <a:r>
              <a:rPr lang="en-US" dirty="0">
                <a:effectLst/>
                <a:latin typeface="Helvetica Neue" panose="02000503000000020004" pitchFamily="2" charset="0"/>
                <a:hlinkClick r:id="rId2"/>
              </a:rPr>
              <a:t>https://www.hipaajournal.com/healthcare-data-breach-statistics/</a:t>
            </a:r>
            <a:endParaRPr lang="en-US" dirty="0">
              <a:effectLst/>
              <a:latin typeface="Helvetica Neue" panose="02000503000000020004" pitchFamily="2" charset="0"/>
            </a:endParaRPr>
          </a:p>
          <a:p>
            <a:r>
              <a:rPr lang="en-US" u="sng" dirty="0">
                <a:effectLst/>
                <a:latin typeface="Helvetica Neue" panose="02000503000000020004" pitchFamily="2" charset="0"/>
                <a:hlinkClick r:id="rId3"/>
              </a:rPr>
              <a:t>https://www.himss.org/resources/himss-healthcare-cybersecurity-survey</a:t>
            </a:r>
            <a:endParaRPr lang="en-US" dirty="0">
              <a:effectLst/>
              <a:latin typeface="Helvetica Neue" panose="02000503000000020004" pitchFamily="2" charset="0"/>
            </a:endParaRPr>
          </a:p>
          <a:p>
            <a:r>
              <a:rPr lang="en-US" u="sng" dirty="0">
                <a:effectLst/>
                <a:latin typeface="Helvetica Neue" panose="02000503000000020004" pitchFamily="2" charset="0"/>
                <a:hlinkClick r:id="rId4"/>
              </a:rPr>
              <a:t>https://ocrportal.hhs.gov/ocr/breach/breach_report.jsf</a:t>
            </a:r>
            <a:endParaRPr lang="en-US" dirty="0">
              <a:effectLst/>
              <a:latin typeface="Helvetica Neue" panose="02000503000000020004" pitchFamily="2" charset="0"/>
            </a:endParaRPr>
          </a:p>
          <a:p>
            <a:r>
              <a:rPr lang="en-US" u="sng" dirty="0">
                <a:effectLst/>
                <a:latin typeface="Helvetica Neue" panose="02000503000000020004" pitchFamily="2" charset="0"/>
                <a:hlinkClick r:id="rId5"/>
              </a:rPr>
              <a:t>https://www.latimes.com/business/technology/la-me-ln-hollywood-hospital-bitcoin-20160217-story.html</a:t>
            </a:r>
            <a:endParaRPr lang="en-US" dirty="0">
              <a:effectLst/>
              <a:latin typeface="Helvetica Neue" panose="02000503000000020004" pitchFamily="2" charset="0"/>
            </a:endParaRPr>
          </a:p>
          <a:p>
            <a:r>
              <a:rPr lang="en-US" u="sng" dirty="0">
                <a:effectLst/>
                <a:latin typeface="Helvetica Neue" panose="02000503000000020004" pitchFamily="2" charset="0"/>
                <a:hlinkClick r:id="rId6"/>
              </a:rPr>
              <a:t>https://www.inforisktoday.com/medstar-shuts-systems-after-cyberattack-a-8999</a:t>
            </a:r>
            <a:endParaRPr lang="en-US" dirty="0">
              <a:effectLst/>
              <a:latin typeface="Helvetica Neue" panose="02000503000000020004" pitchFamily="2" charset="0"/>
            </a:endParaRPr>
          </a:p>
          <a:p>
            <a:r>
              <a:rPr lang="en-US" u="sng" dirty="0">
                <a:effectLst/>
                <a:latin typeface="Helvetica Neue" panose="02000503000000020004" pitchFamily="2" charset="0"/>
                <a:hlinkClick r:id="rId7"/>
              </a:rPr>
              <a:t>https://darktrace.com/blog/recycling-ransomware-the-return-of-ryuk</a:t>
            </a:r>
            <a:endParaRPr lang="en-US" dirty="0">
              <a:effectLst/>
              <a:latin typeface="Helvetica Neue" panose="02000503000000020004" pitchFamily="2" charset="0"/>
            </a:endParaRPr>
          </a:p>
          <a:p>
            <a:r>
              <a:rPr lang="en-US" u="sng" dirty="0">
                <a:effectLst/>
                <a:latin typeface="Helvetica Neue" panose="02000503000000020004" pitchFamily="2" charset="0"/>
                <a:hlinkClick r:id="rId8"/>
              </a:rPr>
              <a:t>https://blog.checkpoint.com/security/a-continuing-cyber-storm-with-increasing-ransomware-threats-and-a-surge-in-healthcare-and-apac-region/</a:t>
            </a:r>
            <a:endParaRPr lang="en-US" dirty="0">
              <a:effectLst/>
              <a:latin typeface="Helvetica Neue" panose="02000503000000020004" pitchFamily="2" charset="0"/>
            </a:endParaRPr>
          </a:p>
          <a:p>
            <a:r>
              <a:rPr lang="en-US" u="sng" dirty="0">
                <a:effectLst/>
                <a:latin typeface="Helvetica Neue" panose="02000503000000020004" pitchFamily="2" charset="0"/>
                <a:hlinkClick r:id="rId3"/>
              </a:rPr>
              <a:t>https://www.himss.org/resources/himss-healthcare-cybersecurity-survey</a:t>
            </a:r>
            <a:endParaRPr lang="en-US" dirty="0">
              <a:effectLst/>
              <a:latin typeface="Helvetica Neue" panose="02000503000000020004" pitchFamily="2" charset="0"/>
            </a:endParaRPr>
          </a:p>
          <a:p>
            <a:r>
              <a:rPr lang="en-US" u="sng" dirty="0">
                <a:effectLst/>
                <a:latin typeface="Helvetica Neue" panose="02000503000000020004" pitchFamily="2" charset="0"/>
                <a:hlinkClick r:id="rId9"/>
              </a:rPr>
              <a:t>https://www.pwc.com/us/en/industries/health-industries/library/ai-in-healthcare.html</a:t>
            </a:r>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2147884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280</TotalTime>
  <Words>1119</Words>
  <Application>Microsoft Macintosh PowerPoint</Application>
  <PresentationFormat>Widescreen</PresentationFormat>
  <Paragraphs>55</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Aptos Display</vt:lpstr>
      <vt:lpstr>Arial</vt:lpstr>
      <vt:lpstr>Courier New</vt:lpstr>
      <vt:lpstr>Helvetica Neue</vt:lpstr>
      <vt:lpstr>Office Theme</vt:lpstr>
      <vt:lpstr>Digital Security Threat Analysis</vt:lpstr>
      <vt:lpstr>Introduction: Rise of Threats</vt:lpstr>
      <vt:lpstr>Current State of Cyber Threats</vt:lpstr>
      <vt:lpstr>Common Modes of Cyber Attacks</vt:lpstr>
      <vt:lpstr>Case Study</vt:lpstr>
      <vt:lpstr>Best Practices in Digital Security </vt:lpstr>
      <vt:lpstr>Future Threat Landscape</vt:lpstr>
      <vt:lpstr>Conclusion Thank You!</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Security Threat Analysis</dc:title>
  <dc:creator>Islam, Shadath</dc:creator>
  <cp:lastModifiedBy>Islam, Shadath</cp:lastModifiedBy>
  <cp:revision>2</cp:revision>
  <dcterms:created xsi:type="dcterms:W3CDTF">2024-04-22T19:34:55Z</dcterms:created>
  <dcterms:modified xsi:type="dcterms:W3CDTF">2024-04-23T00:15:35Z</dcterms:modified>
</cp:coreProperties>
</file>